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emf" ContentType="image/x-emf"/>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Lst>
  <p:notesMasterIdLst>
    <p:notesMasterId r:id="rId74"/>
  </p:notesMasterIdLst>
  <p:sldIdLst>
    <p:sldId id="279" r:id="rId5"/>
    <p:sldId id="269" r:id="rId6"/>
    <p:sldId id="1448" r:id="rId7"/>
    <p:sldId id="1281" r:id="rId8"/>
    <p:sldId id="1280" r:id="rId9"/>
    <p:sldId id="1449" r:id="rId10"/>
    <p:sldId id="1282" r:id="rId11"/>
    <p:sldId id="1283" r:id="rId12"/>
    <p:sldId id="1286" r:id="rId13"/>
    <p:sldId id="1307" r:id="rId14"/>
    <p:sldId id="1287" r:id="rId15"/>
    <p:sldId id="1288" r:id="rId16"/>
    <p:sldId id="1289" r:id="rId17"/>
    <p:sldId id="1290" r:id="rId18"/>
    <p:sldId id="1291" r:id="rId19"/>
    <p:sldId id="1360" r:id="rId20"/>
    <p:sldId id="1292" r:id="rId21"/>
    <p:sldId id="1293" r:id="rId22"/>
    <p:sldId id="1297" r:id="rId23"/>
    <p:sldId id="1298" r:id="rId24"/>
    <p:sldId id="1299" r:id="rId25"/>
    <p:sldId id="1300" r:id="rId26"/>
    <p:sldId id="1301" r:id="rId27"/>
    <p:sldId id="1302" r:id="rId28"/>
    <p:sldId id="1303" r:id="rId29"/>
    <p:sldId id="1304" r:id="rId30"/>
    <p:sldId id="1306" r:id="rId31"/>
    <p:sldId id="1450" r:id="rId32"/>
    <p:sldId id="1451" r:id="rId33"/>
    <p:sldId id="1355" r:id="rId34"/>
    <p:sldId id="1320" r:id="rId35"/>
    <p:sldId id="1321" r:id="rId36"/>
    <p:sldId id="1322" r:id="rId37"/>
    <p:sldId id="1323" r:id="rId38"/>
    <p:sldId id="1324" r:id="rId39"/>
    <p:sldId id="1325" r:id="rId40"/>
    <p:sldId id="1326" r:id="rId41"/>
    <p:sldId id="1328" r:id="rId42"/>
    <p:sldId id="1329" r:id="rId43"/>
    <p:sldId id="1336" r:id="rId44"/>
    <p:sldId id="1335" r:id="rId45"/>
    <p:sldId id="1331" r:id="rId46"/>
    <p:sldId id="1332" r:id="rId47"/>
    <p:sldId id="1317" r:id="rId48"/>
    <p:sldId id="1514" r:id="rId49"/>
    <p:sldId id="1452" r:id="rId50"/>
    <p:sldId id="1453" r:id="rId51"/>
    <p:sldId id="1359" r:id="rId52"/>
    <p:sldId id="1402" r:id="rId53"/>
    <p:sldId id="1361" r:id="rId54"/>
    <p:sldId id="1362" r:id="rId55"/>
    <p:sldId id="1363" r:id="rId56"/>
    <p:sldId id="1356" r:id="rId57"/>
    <p:sldId id="1370" r:id="rId58"/>
    <p:sldId id="1367" r:id="rId59"/>
    <p:sldId id="1403" r:id="rId60"/>
    <p:sldId id="1405" r:id="rId61"/>
    <p:sldId id="1404" r:id="rId62"/>
    <p:sldId id="1406" r:id="rId63"/>
    <p:sldId id="1407" r:id="rId64"/>
    <p:sldId id="1408" r:id="rId65"/>
    <p:sldId id="1430" r:id="rId66"/>
    <p:sldId id="1409" r:id="rId67"/>
    <p:sldId id="1374" r:id="rId68"/>
    <p:sldId id="1375" r:id="rId69"/>
    <p:sldId id="1376" r:id="rId70"/>
    <p:sldId id="1377" r:id="rId71"/>
    <p:sldId id="1378" r:id="rId72"/>
    <p:sldId id="1379" r:id="rId73"/>
  </p:sldIdLst>
  <p:sldSz cx="9144000" cy="6858000" type="screen4x3"/>
  <p:notesSz cx="6858000" cy="9144000"/>
  <p:defaultTextStyle>
    <a:defPPr>
      <a:defRPr lang="zh-CN"/>
    </a:defPPr>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u="none" kern="1200" baseline="0">
        <a:solidFill>
          <a:schemeClr val="tx1"/>
        </a:solidFill>
        <a:latin typeface="Arial" panose="020B0604020202020204" pitchFamily="34" charset="0"/>
        <a:ea typeface="宋体" panose="02010600030101010101" pitchFamily="2" charset="-122"/>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0000FF"/>
    <a:srgbClr val="2D2DFF"/>
    <a:srgbClr val="FF9900"/>
    <a:srgbClr val="008000"/>
    <a:srgbClr val="660066"/>
    <a:srgbClr val="006600"/>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613" autoAdjust="0"/>
    <p:restoredTop sz="94660"/>
  </p:normalViewPr>
  <p:slideViewPr>
    <p:cSldViewPr snapToObjects="1" showGuides="1">
      <p:cViewPr>
        <p:scale>
          <a:sx n="88" d="100"/>
          <a:sy n="88" d="100"/>
        </p:scale>
        <p:origin x="-2622" y="-534"/>
      </p:cViewPr>
      <p:guideLst>
        <p:guide orient="horz" pos="1615"/>
        <p:guide pos="2880"/>
      </p:guideLst>
    </p:cSldViewPr>
  </p:slideViewPr>
  <p:notesTextViewPr>
    <p:cViewPr>
      <p:scale>
        <a:sx n="1" d="1"/>
        <a:sy n="1" d="1"/>
      </p:scale>
      <p:origin x="0" y="0"/>
    </p:cViewPr>
  </p:notesTextViewPr>
  <p:sorterViewPr>
    <p:cViewPr>
      <p:scale>
        <a:sx n="100" d="100"/>
        <a:sy n="100" d="100"/>
      </p:scale>
      <p:origin x="0" y="4044"/>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7" Type="http://schemas.openxmlformats.org/officeDocument/2006/relationships/tableStyles" Target="tableStyles.xml"/><Relationship Id="rId76" Type="http://schemas.openxmlformats.org/officeDocument/2006/relationships/viewProps" Target="viewProps.xml"/><Relationship Id="rId75" Type="http://schemas.openxmlformats.org/officeDocument/2006/relationships/presProps" Target="presProps.xml"/><Relationship Id="rId74" Type="http://schemas.openxmlformats.org/officeDocument/2006/relationships/notesMaster" Target="notesMasters/notesMaster1.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Master" Target="slideMasters/slideMaster3.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4098" name="Rectangle 2"/>
          <p:cNvSpPr>
            <a:spLocks noGrp="1"/>
          </p:cNvSpPr>
          <p:nvPr>
            <p:ph type="hdr" sz="quarter"/>
          </p:nvPr>
        </p:nvSpPr>
        <p:spPr>
          <a:xfrm>
            <a:off x="0" y="0"/>
            <a:ext cx="2970213" cy="457200"/>
          </a:xfrm>
          <a:prstGeom prst="rect">
            <a:avLst/>
          </a:prstGeom>
          <a:noFill/>
          <a:ln w="9525">
            <a:noFill/>
          </a:ln>
        </p:spPr>
        <p:txBody>
          <a:bodyPr/>
          <a:lstStyle/>
          <a:p>
            <a:pPr lvl="0"/>
            <a:endParaRPr lang="zh-CN" altLang="en-US" sz="1200" dirty="0"/>
          </a:p>
        </p:txBody>
      </p:sp>
      <p:sp>
        <p:nvSpPr>
          <p:cNvPr id="4099" name="Rectangle 3"/>
          <p:cNvSpPr>
            <a:spLocks noGrp="1"/>
          </p:cNvSpPr>
          <p:nvPr>
            <p:ph type="dt" idx="1"/>
          </p:nvPr>
        </p:nvSpPr>
        <p:spPr>
          <a:xfrm>
            <a:off x="3883025" y="0"/>
            <a:ext cx="2973388" cy="457200"/>
          </a:xfrm>
          <a:prstGeom prst="rect">
            <a:avLst/>
          </a:prstGeom>
          <a:noFill/>
          <a:ln w="9525">
            <a:noFill/>
          </a:ln>
        </p:spPr>
        <p:txBody>
          <a:bodyPr/>
          <a:lstStyle/>
          <a:p>
            <a:pPr lvl="0" algn="r"/>
            <a:endParaRPr lang="zh-CN" altLang="en-US" sz="1200" dirty="0"/>
          </a:p>
        </p:txBody>
      </p:sp>
      <p:sp>
        <p:nvSpPr>
          <p:cNvPr id="4100" name="Rectangle 4"/>
          <p:cNvSpPr>
            <a:spLocks noGrp="1" noRot="1" noChangeAspect="1"/>
          </p:cNvSpPr>
          <p:nvPr>
            <p:ph type="sldImg" idx="2"/>
          </p:nvPr>
        </p:nvSpPr>
        <p:spPr>
          <a:xfrm>
            <a:off x="1143000" y="685800"/>
            <a:ext cx="4572000" cy="3429000"/>
          </a:xfrm>
          <a:prstGeom prst="rect">
            <a:avLst/>
          </a:prstGeom>
          <a:noFill/>
          <a:ln w="9525">
            <a:noFill/>
          </a:ln>
        </p:spPr>
      </p:sp>
      <p:sp>
        <p:nvSpPr>
          <p:cNvPr id="4101" name="Rectangle 5"/>
          <p:cNvSpPr>
            <a:spLocks noGrp="1"/>
          </p:cNvSpPr>
          <p:nvPr>
            <p:ph type="body" sz="quarter" idx="3"/>
          </p:nvPr>
        </p:nvSpPr>
        <p:spPr>
          <a:xfrm>
            <a:off x="685800" y="4343400"/>
            <a:ext cx="5486400" cy="4114800"/>
          </a:xfrm>
          <a:prstGeom prst="rect">
            <a:avLst/>
          </a:prstGeom>
          <a:noFill/>
          <a:ln w="9525">
            <a:noFill/>
          </a:ln>
        </p:spPr>
        <p:txBody>
          <a:bodyPr anchor="ct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102" name="Rectangle 6"/>
          <p:cNvSpPr>
            <a:spLocks noGrp="1"/>
          </p:cNvSpPr>
          <p:nvPr>
            <p:ph type="ftr" sz="quarter" idx="4"/>
          </p:nvPr>
        </p:nvSpPr>
        <p:spPr>
          <a:xfrm>
            <a:off x="0" y="8685213"/>
            <a:ext cx="2970213" cy="457200"/>
          </a:xfrm>
          <a:prstGeom prst="rect">
            <a:avLst/>
          </a:prstGeom>
          <a:noFill/>
          <a:ln w="9525">
            <a:noFill/>
          </a:ln>
        </p:spPr>
        <p:txBody>
          <a:bodyPr anchor="b"/>
          <a:lstStyle/>
          <a:p>
            <a:pPr lvl="0"/>
            <a:endParaRPr lang="en-US" altLang="x-none" sz="1200" dirty="0"/>
          </a:p>
        </p:txBody>
      </p:sp>
      <p:sp>
        <p:nvSpPr>
          <p:cNvPr id="4103" name="Rectangle 7"/>
          <p:cNvSpPr>
            <a:spLocks noGrp="1"/>
          </p:cNvSpPr>
          <p:nvPr>
            <p:ph type="sldNum" sz="quarter" idx="5"/>
          </p:nvPr>
        </p:nvSpPr>
        <p:spPr>
          <a:xfrm>
            <a:off x="3883025" y="8685213"/>
            <a:ext cx="2973388" cy="457200"/>
          </a:xfrm>
          <a:prstGeom prst="rect">
            <a:avLst/>
          </a:prstGeom>
          <a:noFill/>
          <a:ln w="9525">
            <a:noFill/>
          </a:ln>
        </p:spPr>
        <p:txBody>
          <a:bodyPr anchor="b"/>
          <a:lstStyle/>
          <a:p>
            <a:pPr lvl="0" algn="r"/>
            <a:fld id="{9A0DB2DC-4C9A-4742-B13C-FB6460FD3503}" type="slidenum">
              <a:rPr lang="zh-CN" altLang="en-US" sz="1200" dirty="0"/>
            </a:fld>
            <a:endParaRPr lang="zh-CN" altLang="en-US" sz="1200" dirty="0"/>
          </a:p>
        </p:txBody>
      </p:sp>
    </p:spTree>
  </p:cSld>
  <p:clrMap bg1="lt1" tx1="dk1" bg2="lt2" tx2="dk2" accent1="accent1" accent2="accent2" accent3="accent3" accent4="accent4" accent5="accent5" accent6="accent6" hlink="hlink" folHlink="folHlink"/>
  <p:hf sldNum="0" hdr="0" ftr="0" dt="0"/>
  <p:notesStyle>
    <a:lvl1pPr marL="0" lvl="0" indent="0" algn="l" defTabSz="914400" eaLnBrk="0" fontAlgn="base" latinLnBrk="0" hangingPunct="0">
      <a:lnSpc>
        <a:spcPct val="100000"/>
      </a:lnSpc>
      <a:spcBef>
        <a:spcPct val="30000"/>
      </a:spcBef>
      <a:spcAft>
        <a:spcPct val="0"/>
      </a:spcAft>
      <a:buNone/>
      <a:defRPr sz="1200" u="none" kern="1200" baseline="0">
        <a:solidFill>
          <a:schemeClr val="tx1"/>
        </a:solidFill>
        <a:latin typeface="Calibri" panose="020F0502020204030204" pitchFamily="2" charset="0"/>
        <a:ea typeface="宋体" panose="02010600030101010101" pitchFamily="2" charset="-122"/>
      </a:defRPr>
    </a:lvl1pPr>
    <a:lvl2pPr marL="457200" lvl="1" indent="0" algn="l" defTabSz="914400" eaLnBrk="0" fontAlgn="base" latinLnBrk="0" hangingPunct="0">
      <a:lnSpc>
        <a:spcPct val="100000"/>
      </a:lnSpc>
      <a:spcBef>
        <a:spcPct val="30000"/>
      </a:spcBef>
      <a:spcAft>
        <a:spcPct val="0"/>
      </a:spcAft>
      <a:buNone/>
      <a:defRPr sz="1200" u="none" kern="1200" baseline="0">
        <a:solidFill>
          <a:schemeClr val="tx1"/>
        </a:solidFill>
        <a:latin typeface="Calibri" panose="020F0502020204030204" pitchFamily="2" charset="0"/>
        <a:ea typeface="宋体" panose="02010600030101010101" pitchFamily="2" charset="-122"/>
      </a:defRPr>
    </a:lvl2pPr>
    <a:lvl3pPr marL="914400" lvl="2" indent="0" algn="l" defTabSz="914400" eaLnBrk="0" fontAlgn="base" latinLnBrk="0" hangingPunct="0">
      <a:lnSpc>
        <a:spcPct val="100000"/>
      </a:lnSpc>
      <a:spcBef>
        <a:spcPct val="30000"/>
      </a:spcBef>
      <a:spcAft>
        <a:spcPct val="0"/>
      </a:spcAft>
      <a:buNone/>
      <a:defRPr sz="1200" u="none" kern="1200" baseline="0">
        <a:solidFill>
          <a:schemeClr val="tx1"/>
        </a:solidFill>
        <a:latin typeface="Calibri" panose="020F0502020204030204" pitchFamily="2" charset="0"/>
        <a:ea typeface="宋体" panose="02010600030101010101" pitchFamily="2" charset="-122"/>
      </a:defRPr>
    </a:lvl3pPr>
    <a:lvl4pPr marL="1371600" lvl="3" indent="0" algn="l" defTabSz="914400" eaLnBrk="0" fontAlgn="base" latinLnBrk="0" hangingPunct="0">
      <a:lnSpc>
        <a:spcPct val="100000"/>
      </a:lnSpc>
      <a:spcBef>
        <a:spcPct val="30000"/>
      </a:spcBef>
      <a:spcAft>
        <a:spcPct val="0"/>
      </a:spcAft>
      <a:buNone/>
      <a:defRPr sz="1200" u="none" kern="1200" baseline="0">
        <a:solidFill>
          <a:schemeClr val="tx1"/>
        </a:solidFill>
        <a:latin typeface="Calibri" panose="020F0502020204030204" pitchFamily="2" charset="0"/>
        <a:ea typeface="宋体" panose="02010600030101010101" pitchFamily="2" charset="-122"/>
      </a:defRPr>
    </a:lvl4pPr>
    <a:lvl5pPr marL="1828800" lvl="4" indent="0" algn="l" defTabSz="914400" eaLnBrk="0" fontAlgn="base" latinLnBrk="0" hangingPunct="0">
      <a:lnSpc>
        <a:spcPct val="100000"/>
      </a:lnSpc>
      <a:spcBef>
        <a:spcPct val="30000"/>
      </a:spcBef>
      <a:spcAft>
        <a:spcPct val="0"/>
      </a:spcAft>
      <a:buNone/>
      <a:defRPr sz="1200" u="none" kern="1200" baseline="0">
        <a:solidFill>
          <a:schemeClr val="tx1"/>
        </a:solidFill>
        <a:latin typeface="Calibri" panose="020F0502020204030204" pitchFamily="2" charset="0"/>
        <a:ea typeface="宋体" panose="02010600030101010101" pitchFamily="2" charset="-122"/>
      </a:defRPr>
    </a:lvl5pPr>
    <a:lvl6pPr marL="2286000" lvl="5" indent="0" algn="l" defTabSz="914400" eaLnBrk="0" fontAlgn="base" latinLnBrk="0" hangingPunct="0">
      <a:lnSpc>
        <a:spcPct val="100000"/>
      </a:lnSpc>
      <a:spcBef>
        <a:spcPct val="30000"/>
      </a:spcBef>
      <a:spcAft>
        <a:spcPct val="0"/>
      </a:spcAft>
      <a:buNone/>
      <a:defRPr sz="1200" u="none" kern="1200" baseline="0">
        <a:solidFill>
          <a:schemeClr val="tx1"/>
        </a:solidFill>
        <a:latin typeface="Calibri" panose="020F0502020204030204" pitchFamily="2" charset="0"/>
        <a:ea typeface="宋体" panose="02010600030101010101" pitchFamily="2" charset="-122"/>
      </a:defRPr>
    </a:lvl6pPr>
    <a:lvl7pPr marL="2743200" lvl="6" indent="0" algn="l" defTabSz="914400" eaLnBrk="0" fontAlgn="base" latinLnBrk="0" hangingPunct="0">
      <a:lnSpc>
        <a:spcPct val="100000"/>
      </a:lnSpc>
      <a:spcBef>
        <a:spcPct val="30000"/>
      </a:spcBef>
      <a:spcAft>
        <a:spcPct val="0"/>
      </a:spcAft>
      <a:buNone/>
      <a:defRPr sz="1200" u="none" kern="1200" baseline="0">
        <a:solidFill>
          <a:schemeClr val="tx1"/>
        </a:solidFill>
        <a:latin typeface="Calibri" panose="020F0502020204030204" pitchFamily="2" charset="0"/>
        <a:ea typeface="宋体" panose="02010600030101010101" pitchFamily="2" charset="-122"/>
      </a:defRPr>
    </a:lvl7pPr>
    <a:lvl8pPr marL="3200400" lvl="7" indent="0" algn="l" defTabSz="914400" eaLnBrk="0" fontAlgn="base" latinLnBrk="0" hangingPunct="0">
      <a:lnSpc>
        <a:spcPct val="100000"/>
      </a:lnSpc>
      <a:spcBef>
        <a:spcPct val="30000"/>
      </a:spcBef>
      <a:spcAft>
        <a:spcPct val="0"/>
      </a:spcAft>
      <a:buNone/>
      <a:defRPr sz="1200" u="none" kern="1200" baseline="0">
        <a:solidFill>
          <a:schemeClr val="tx1"/>
        </a:solidFill>
        <a:latin typeface="Calibri" panose="020F0502020204030204" pitchFamily="2" charset="0"/>
        <a:ea typeface="宋体" panose="02010600030101010101" pitchFamily="2" charset="-122"/>
      </a:defRPr>
    </a:lvl8pPr>
    <a:lvl9pPr marL="3657600" lvl="8" indent="0" algn="l" defTabSz="914400" eaLnBrk="0" fontAlgn="base" latinLnBrk="0" hangingPunct="0">
      <a:lnSpc>
        <a:spcPct val="100000"/>
      </a:lnSpc>
      <a:spcBef>
        <a:spcPct val="30000"/>
      </a:spcBef>
      <a:spcAft>
        <a:spcPct val="0"/>
      </a:spcAft>
      <a:buNone/>
      <a:defRPr sz="1200" u="none" kern="1200" baseline="0">
        <a:solidFill>
          <a:schemeClr val="tx1"/>
        </a:solidFill>
        <a:latin typeface="Calibri" panose="020F0502020204030204" pitchFamily="2" charset="0"/>
        <a:ea typeface="宋体" panose="02010600030101010101" pitchFamily="2" charset="-122"/>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eaLnBrk="1" hangingPunct="1"/>
            <a:endParaRPr lang="zh-CN" altLang="en-US" dirty="0"/>
          </a:p>
        </p:txBody>
      </p:sp>
      <p:sp>
        <p:nvSpPr>
          <p:cNvPr id="5" name="页脚占位符 4"/>
          <p:cNvSpPr>
            <a:spLocks noGrp="1"/>
          </p:cNvSpPr>
          <p:nvPr>
            <p:ph type="ftr" sz="quarter" idx="11"/>
          </p:nvPr>
        </p:nvSpPr>
        <p:spPr/>
        <p:txBody>
          <a:bodyPr/>
          <a:lstStyle/>
          <a:p>
            <a:pPr lvl="0" eaLnBrk="1" hangingPunct="1"/>
            <a:endParaRPr lang="zh-CN" altLang="en-US" dirty="0"/>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eaLnBrk="1" hangingPunct="1"/>
            <a:endParaRPr lang="zh-CN" altLang="en-US" dirty="0"/>
          </a:p>
        </p:txBody>
      </p:sp>
      <p:sp>
        <p:nvSpPr>
          <p:cNvPr id="5" name="页脚占位符 4"/>
          <p:cNvSpPr>
            <a:spLocks noGrp="1"/>
          </p:cNvSpPr>
          <p:nvPr>
            <p:ph type="ftr" sz="quarter" idx="11"/>
          </p:nvPr>
        </p:nvSpPr>
        <p:spPr/>
        <p:txBody>
          <a:bodyPr/>
          <a:lstStyle/>
          <a:p>
            <a:pPr lvl="0" eaLnBrk="1" hangingPunct="1"/>
            <a:endParaRPr lang="zh-CN" altLang="en-US" dirty="0"/>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fld>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eaLnBrk="1" hangingPunct="1"/>
            <a:endParaRPr lang="zh-CN" altLang="en-US" dirty="0"/>
          </a:p>
        </p:txBody>
      </p:sp>
      <p:sp>
        <p:nvSpPr>
          <p:cNvPr id="5" name="页脚占位符 4"/>
          <p:cNvSpPr>
            <a:spLocks noGrp="1"/>
          </p:cNvSpPr>
          <p:nvPr>
            <p:ph type="ftr" sz="quarter" idx="11"/>
          </p:nvPr>
        </p:nvSpPr>
        <p:spPr/>
        <p:txBody>
          <a:bodyPr/>
          <a:lstStyle/>
          <a:p>
            <a:pPr lvl="0" eaLnBrk="1" hangingPunct="1"/>
            <a:endParaRPr lang="zh-CN" altLang="en-US" dirty="0"/>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fld>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a:xfrm>
            <a:off x="457200" y="6245225"/>
            <a:ext cx="2133600" cy="476250"/>
          </a:xfrm>
          <a:prstGeom prst="rect">
            <a:avLst/>
          </a:prstGeom>
          <a:noFill/>
          <a:ln w="9525">
            <a:noFill/>
          </a:ln>
        </p:spPr>
        <p:txBody>
          <a:bodyPr/>
          <a:lstStyle/>
          <a:p>
            <a:pPr eaLnBrk="1" fontAlgn="base" hangingPunct="1"/>
            <a:endParaRPr lang="zh-CN" altLang="en-US" noProof="1"/>
          </a:p>
        </p:txBody>
      </p:sp>
      <p:sp>
        <p:nvSpPr>
          <p:cNvPr id="5" name="页脚占位符 4"/>
          <p:cNvSpPr>
            <a:spLocks noGrp="1"/>
          </p:cNvSpPr>
          <p:nvPr>
            <p:ph type="ftr" sz="quarter" idx="11"/>
          </p:nvPr>
        </p:nvSpPr>
        <p:spPr>
          <a:xfrm>
            <a:off x="3124200" y="6245225"/>
            <a:ext cx="2895600" cy="476250"/>
          </a:xfrm>
          <a:prstGeom prst="rect">
            <a:avLst/>
          </a:prstGeom>
          <a:noFill/>
          <a:ln w="9525">
            <a:noFill/>
          </a:ln>
        </p:spPr>
        <p:txBody>
          <a:bodyPr/>
          <a:lstStyle/>
          <a:p>
            <a:pPr eaLnBrk="1" fontAlgn="base" hangingPunct="1"/>
            <a:endParaRPr lang="zh-CN" altLang="en-US" noProof="1"/>
          </a:p>
        </p:txBody>
      </p:sp>
      <p:sp>
        <p:nvSpPr>
          <p:cNvPr id="6" name="灯片编号占位符 5"/>
          <p:cNvSpPr>
            <a:spLocks noGrp="1"/>
          </p:cNvSpPr>
          <p:nvPr>
            <p:ph type="sldNum" sz="quarter" idx="12"/>
          </p:nvPr>
        </p:nvSpPr>
        <p:spPr>
          <a:xfrm>
            <a:off x="6553200" y="6245225"/>
            <a:ext cx="2133600" cy="476250"/>
          </a:xfrm>
          <a:prstGeom prst="rect">
            <a:avLst/>
          </a:prstGeom>
          <a:noFill/>
          <a:ln w="9525">
            <a:noFill/>
          </a:ln>
        </p:spPr>
        <p:txBody>
          <a:bodyPr/>
          <a:lstStyle/>
          <a:p>
            <a:pPr eaLnBrk="1" fontAlgn="base" hangingPunct="1"/>
            <a:fld id="{9A0DB2DC-4C9A-4742-B13C-FB6460FD3503}" type="slidenum">
              <a:rPr lang="zh-CN" altLang="en-US" noProof="1" dirty="0">
                <a:latin typeface="Arial" panose="020B0604020202020204" pitchFamily="34" charset="0"/>
                <a:ea typeface="宋体" panose="02010600030101010101" pitchFamily="2" charset="-122"/>
                <a:cs typeface="+mn-ea"/>
              </a:rPr>
            </a:fld>
            <a:endParaRPr lang="zh-CN" altLang="en-US"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lvl="0" eaLnBrk="1" fontAlgn="base" hangingPunct="1"/>
            <a:fld id="{BB962C8B-B14F-4D97-AF65-F5344CB8AC3E}" type="datetime1">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a:p>
        </p:txBody>
      </p:sp>
      <p:sp>
        <p:nvSpPr>
          <p:cNvPr id="5" name="页脚占位符 4"/>
          <p:cNvSpPr>
            <a:spLocks noGrp="1"/>
          </p:cNvSpPr>
          <p:nvPr>
            <p:ph type="ftr" sz="quarter" idx="11"/>
          </p:nvPr>
        </p:nvSpPr>
        <p:spPr/>
        <p:txBody>
          <a:bodyPr/>
          <a:lstStyle/>
          <a:p>
            <a:pPr lvl="0" eaLnBrk="1" fontAlgn="base" hangingPunct="1"/>
            <a:endParaRPr lang="zh-CN" altLang="en-US" strike="noStrike" noProof="1"/>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a:xfrm>
            <a:off x="457200" y="6245225"/>
            <a:ext cx="2133600" cy="476250"/>
          </a:xfrm>
          <a:prstGeom prst="rect">
            <a:avLst/>
          </a:prstGeom>
          <a:noFill/>
          <a:ln w="9525">
            <a:noFill/>
          </a:ln>
        </p:spPr>
        <p:txBody>
          <a:bodyPr/>
          <a:lstStyle/>
          <a:p>
            <a:pPr eaLnBrk="1" fontAlgn="base" hangingPunct="1"/>
            <a:endParaRPr lang="zh-CN" altLang="en-US" noProof="1"/>
          </a:p>
        </p:txBody>
      </p:sp>
      <p:sp>
        <p:nvSpPr>
          <p:cNvPr id="5" name="页脚占位符 4"/>
          <p:cNvSpPr>
            <a:spLocks noGrp="1"/>
          </p:cNvSpPr>
          <p:nvPr>
            <p:ph type="ftr" sz="quarter" idx="11"/>
          </p:nvPr>
        </p:nvSpPr>
        <p:spPr>
          <a:xfrm>
            <a:off x="3124200" y="6245225"/>
            <a:ext cx="2895600" cy="476250"/>
          </a:xfrm>
          <a:prstGeom prst="rect">
            <a:avLst/>
          </a:prstGeom>
          <a:noFill/>
          <a:ln w="9525">
            <a:noFill/>
          </a:ln>
        </p:spPr>
        <p:txBody>
          <a:bodyPr/>
          <a:lstStyle/>
          <a:p>
            <a:pPr eaLnBrk="1" fontAlgn="base" hangingPunct="1"/>
            <a:endParaRPr lang="zh-CN" altLang="en-US" noProof="1"/>
          </a:p>
        </p:txBody>
      </p:sp>
      <p:sp>
        <p:nvSpPr>
          <p:cNvPr id="6" name="灯片编号占位符 5"/>
          <p:cNvSpPr>
            <a:spLocks noGrp="1"/>
          </p:cNvSpPr>
          <p:nvPr>
            <p:ph type="sldNum" sz="quarter" idx="12"/>
          </p:nvPr>
        </p:nvSpPr>
        <p:spPr>
          <a:xfrm>
            <a:off x="6553200" y="6245225"/>
            <a:ext cx="2133600" cy="476250"/>
          </a:xfrm>
          <a:prstGeom prst="rect">
            <a:avLst/>
          </a:prstGeom>
          <a:noFill/>
          <a:ln w="9525">
            <a:noFill/>
          </a:ln>
        </p:spPr>
        <p:txBody>
          <a:bodyPr/>
          <a:lstStyle/>
          <a:p>
            <a:pPr eaLnBrk="1" fontAlgn="base" hangingPunct="1"/>
            <a:fld id="{9A0DB2DC-4C9A-4742-B13C-FB6460FD3503}" type="slidenum">
              <a:rPr lang="zh-CN" altLang="en-US" noProof="1" dirty="0">
                <a:latin typeface="Arial" panose="020B0604020202020204" pitchFamily="34" charset="0"/>
                <a:ea typeface="宋体" panose="02010600030101010101" pitchFamily="2" charset="-122"/>
                <a:cs typeface="+mn-ea"/>
              </a:rPr>
            </a:fld>
            <a:endParaRPr lang="zh-CN" altLang="en-US" noProof="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a:xfrm>
            <a:off x="457200" y="6245225"/>
            <a:ext cx="2133600" cy="476250"/>
          </a:xfrm>
          <a:prstGeom prst="rect">
            <a:avLst/>
          </a:prstGeom>
          <a:noFill/>
          <a:ln w="9525">
            <a:noFill/>
          </a:ln>
        </p:spPr>
        <p:txBody>
          <a:bodyPr/>
          <a:lstStyle/>
          <a:p>
            <a:pPr eaLnBrk="1" fontAlgn="base" hangingPunct="1"/>
            <a:endParaRPr lang="zh-CN" altLang="en-US" noProof="1"/>
          </a:p>
        </p:txBody>
      </p:sp>
      <p:sp>
        <p:nvSpPr>
          <p:cNvPr id="6" name="页脚占位符 5"/>
          <p:cNvSpPr>
            <a:spLocks noGrp="1"/>
          </p:cNvSpPr>
          <p:nvPr>
            <p:ph type="ftr" sz="quarter" idx="11"/>
          </p:nvPr>
        </p:nvSpPr>
        <p:spPr>
          <a:xfrm>
            <a:off x="3124200" y="6245225"/>
            <a:ext cx="2895600" cy="476250"/>
          </a:xfrm>
          <a:prstGeom prst="rect">
            <a:avLst/>
          </a:prstGeom>
          <a:noFill/>
          <a:ln w="9525">
            <a:noFill/>
          </a:ln>
        </p:spPr>
        <p:txBody>
          <a:bodyPr/>
          <a:lstStyle/>
          <a:p>
            <a:pPr eaLnBrk="1" fontAlgn="base" hangingPunct="1"/>
            <a:endParaRPr lang="zh-CN" altLang="en-US" noProof="1"/>
          </a:p>
        </p:txBody>
      </p:sp>
      <p:sp>
        <p:nvSpPr>
          <p:cNvPr id="7" name="灯片编号占位符 6"/>
          <p:cNvSpPr>
            <a:spLocks noGrp="1"/>
          </p:cNvSpPr>
          <p:nvPr>
            <p:ph type="sldNum" sz="quarter" idx="12"/>
          </p:nvPr>
        </p:nvSpPr>
        <p:spPr>
          <a:xfrm>
            <a:off x="6553200" y="6245225"/>
            <a:ext cx="2133600" cy="476250"/>
          </a:xfrm>
          <a:prstGeom prst="rect">
            <a:avLst/>
          </a:prstGeom>
          <a:noFill/>
          <a:ln w="9525">
            <a:noFill/>
          </a:ln>
        </p:spPr>
        <p:txBody>
          <a:bodyPr/>
          <a:lstStyle/>
          <a:p>
            <a:pPr eaLnBrk="1" fontAlgn="base" hangingPunct="1"/>
            <a:fld id="{9A0DB2DC-4C9A-4742-B13C-FB6460FD3503}" type="slidenum">
              <a:rPr lang="zh-CN" altLang="en-US" noProof="1" dirty="0">
                <a:latin typeface="Arial" panose="020B0604020202020204" pitchFamily="34" charset="0"/>
                <a:ea typeface="宋体" panose="02010600030101010101" pitchFamily="2" charset="-122"/>
                <a:cs typeface="+mn-ea"/>
              </a:rPr>
            </a:fld>
            <a:endParaRPr lang="zh-CN" altLang="en-US"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a:xfrm>
            <a:off x="457200" y="6245225"/>
            <a:ext cx="2133600" cy="476250"/>
          </a:xfrm>
          <a:prstGeom prst="rect">
            <a:avLst/>
          </a:prstGeom>
          <a:noFill/>
          <a:ln w="9525">
            <a:noFill/>
          </a:ln>
        </p:spPr>
        <p:txBody>
          <a:bodyPr/>
          <a:lstStyle/>
          <a:p>
            <a:pPr eaLnBrk="1" fontAlgn="base" hangingPunct="1"/>
            <a:endParaRPr lang="zh-CN" altLang="en-US" noProof="1"/>
          </a:p>
        </p:txBody>
      </p:sp>
      <p:sp>
        <p:nvSpPr>
          <p:cNvPr id="8" name="页脚占位符 7"/>
          <p:cNvSpPr>
            <a:spLocks noGrp="1"/>
          </p:cNvSpPr>
          <p:nvPr>
            <p:ph type="ftr" sz="quarter" idx="11"/>
          </p:nvPr>
        </p:nvSpPr>
        <p:spPr>
          <a:xfrm>
            <a:off x="3124200" y="6245225"/>
            <a:ext cx="2895600" cy="476250"/>
          </a:xfrm>
          <a:prstGeom prst="rect">
            <a:avLst/>
          </a:prstGeom>
          <a:noFill/>
          <a:ln w="9525">
            <a:noFill/>
          </a:ln>
        </p:spPr>
        <p:txBody>
          <a:bodyPr/>
          <a:lstStyle/>
          <a:p>
            <a:pPr eaLnBrk="1" fontAlgn="base" hangingPunct="1"/>
            <a:endParaRPr lang="zh-CN" altLang="en-US" noProof="1"/>
          </a:p>
        </p:txBody>
      </p:sp>
      <p:sp>
        <p:nvSpPr>
          <p:cNvPr id="9" name="灯片编号占位符 8"/>
          <p:cNvSpPr>
            <a:spLocks noGrp="1"/>
          </p:cNvSpPr>
          <p:nvPr>
            <p:ph type="sldNum" sz="quarter" idx="12"/>
          </p:nvPr>
        </p:nvSpPr>
        <p:spPr>
          <a:xfrm>
            <a:off x="6553200" y="6245225"/>
            <a:ext cx="2133600" cy="476250"/>
          </a:xfrm>
          <a:prstGeom prst="rect">
            <a:avLst/>
          </a:prstGeom>
          <a:noFill/>
          <a:ln w="9525">
            <a:noFill/>
          </a:ln>
        </p:spPr>
        <p:txBody>
          <a:bodyPr/>
          <a:lstStyle/>
          <a:p>
            <a:pPr eaLnBrk="1" fontAlgn="base" hangingPunct="1"/>
            <a:fld id="{9A0DB2DC-4C9A-4742-B13C-FB6460FD3503}" type="slidenum">
              <a:rPr lang="zh-CN" altLang="en-US" noProof="1" dirty="0">
                <a:latin typeface="Arial" panose="020B0604020202020204" pitchFamily="34" charset="0"/>
                <a:ea typeface="宋体" panose="02010600030101010101" pitchFamily="2" charset="-122"/>
                <a:cs typeface="+mn-ea"/>
              </a:rPr>
            </a:fld>
            <a:endParaRPr lang="zh-CN" altLang="en-US"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a:xfrm>
            <a:off x="457200" y="6245225"/>
            <a:ext cx="2133600" cy="476250"/>
          </a:xfrm>
          <a:prstGeom prst="rect">
            <a:avLst/>
          </a:prstGeom>
          <a:noFill/>
          <a:ln w="9525">
            <a:noFill/>
          </a:ln>
        </p:spPr>
        <p:txBody>
          <a:bodyPr/>
          <a:lstStyle/>
          <a:p>
            <a:pPr eaLnBrk="1" fontAlgn="base" hangingPunct="1"/>
            <a:endParaRPr lang="zh-CN" altLang="en-US" noProof="1"/>
          </a:p>
        </p:txBody>
      </p:sp>
      <p:sp>
        <p:nvSpPr>
          <p:cNvPr id="4" name="页脚占位符 3"/>
          <p:cNvSpPr>
            <a:spLocks noGrp="1"/>
          </p:cNvSpPr>
          <p:nvPr>
            <p:ph type="ftr" sz="quarter" idx="11"/>
          </p:nvPr>
        </p:nvSpPr>
        <p:spPr>
          <a:xfrm>
            <a:off x="3124200" y="6245225"/>
            <a:ext cx="2895600" cy="476250"/>
          </a:xfrm>
          <a:prstGeom prst="rect">
            <a:avLst/>
          </a:prstGeom>
          <a:noFill/>
          <a:ln w="9525">
            <a:noFill/>
          </a:ln>
        </p:spPr>
        <p:txBody>
          <a:bodyPr/>
          <a:lstStyle/>
          <a:p>
            <a:pPr eaLnBrk="1" fontAlgn="base" hangingPunct="1"/>
            <a:endParaRPr lang="zh-CN" altLang="en-US" noProof="1"/>
          </a:p>
        </p:txBody>
      </p:sp>
      <p:sp>
        <p:nvSpPr>
          <p:cNvPr id="5" name="灯片编号占位符 4"/>
          <p:cNvSpPr>
            <a:spLocks noGrp="1"/>
          </p:cNvSpPr>
          <p:nvPr>
            <p:ph type="sldNum" sz="quarter" idx="12"/>
          </p:nvPr>
        </p:nvSpPr>
        <p:spPr>
          <a:xfrm>
            <a:off x="6553200" y="6245225"/>
            <a:ext cx="2133600" cy="476250"/>
          </a:xfrm>
          <a:prstGeom prst="rect">
            <a:avLst/>
          </a:prstGeom>
          <a:noFill/>
          <a:ln w="9525">
            <a:noFill/>
          </a:ln>
        </p:spPr>
        <p:txBody>
          <a:bodyPr/>
          <a:lstStyle/>
          <a:p>
            <a:pPr eaLnBrk="1" fontAlgn="base" hangingPunct="1"/>
            <a:fld id="{9A0DB2DC-4C9A-4742-B13C-FB6460FD3503}" type="slidenum">
              <a:rPr lang="zh-CN" altLang="en-US" noProof="1" dirty="0">
                <a:latin typeface="Arial" panose="020B0604020202020204" pitchFamily="34" charset="0"/>
                <a:ea typeface="宋体" panose="02010600030101010101" pitchFamily="2" charset="-122"/>
                <a:cs typeface="+mn-ea"/>
              </a:rPr>
            </a:fld>
            <a:endParaRPr lang="zh-CN" altLang="en-US"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6245225"/>
            <a:ext cx="2133600" cy="476250"/>
          </a:xfrm>
          <a:prstGeom prst="rect">
            <a:avLst/>
          </a:prstGeom>
          <a:noFill/>
          <a:ln w="9525">
            <a:noFill/>
          </a:ln>
        </p:spPr>
        <p:txBody>
          <a:bodyPr/>
          <a:lstStyle/>
          <a:p>
            <a:pPr eaLnBrk="1" fontAlgn="base" hangingPunct="1"/>
            <a:endParaRPr lang="zh-CN" altLang="en-US" noProof="1"/>
          </a:p>
        </p:txBody>
      </p:sp>
      <p:sp>
        <p:nvSpPr>
          <p:cNvPr id="3" name="页脚占位符 2"/>
          <p:cNvSpPr>
            <a:spLocks noGrp="1"/>
          </p:cNvSpPr>
          <p:nvPr>
            <p:ph type="ftr" sz="quarter" idx="11"/>
          </p:nvPr>
        </p:nvSpPr>
        <p:spPr>
          <a:xfrm>
            <a:off x="3124200" y="6245225"/>
            <a:ext cx="2895600" cy="476250"/>
          </a:xfrm>
          <a:prstGeom prst="rect">
            <a:avLst/>
          </a:prstGeom>
          <a:noFill/>
          <a:ln w="9525">
            <a:noFill/>
          </a:ln>
        </p:spPr>
        <p:txBody>
          <a:bodyPr/>
          <a:lstStyle/>
          <a:p>
            <a:pPr eaLnBrk="1" fontAlgn="base" hangingPunct="1"/>
            <a:endParaRPr lang="zh-CN" altLang="en-US" noProof="1"/>
          </a:p>
        </p:txBody>
      </p:sp>
      <p:sp>
        <p:nvSpPr>
          <p:cNvPr id="4" name="灯片编号占位符 3"/>
          <p:cNvSpPr>
            <a:spLocks noGrp="1"/>
          </p:cNvSpPr>
          <p:nvPr>
            <p:ph type="sldNum" sz="quarter" idx="12"/>
          </p:nvPr>
        </p:nvSpPr>
        <p:spPr>
          <a:xfrm>
            <a:off x="6553200" y="6245225"/>
            <a:ext cx="2133600" cy="476250"/>
          </a:xfrm>
          <a:prstGeom prst="rect">
            <a:avLst/>
          </a:prstGeom>
          <a:noFill/>
          <a:ln w="9525">
            <a:noFill/>
          </a:ln>
        </p:spPr>
        <p:txBody>
          <a:bodyPr/>
          <a:lstStyle/>
          <a:p>
            <a:pPr eaLnBrk="1" fontAlgn="base" hangingPunct="1"/>
            <a:fld id="{9A0DB2DC-4C9A-4742-B13C-FB6460FD3503}" type="slidenum">
              <a:rPr lang="zh-CN" altLang="en-US" noProof="1" dirty="0">
                <a:latin typeface="Arial" panose="020B0604020202020204" pitchFamily="34" charset="0"/>
                <a:ea typeface="宋体" panose="02010600030101010101" pitchFamily="2" charset="-122"/>
                <a:cs typeface="+mn-ea"/>
              </a:rPr>
            </a:fld>
            <a:endParaRPr lang="zh-CN" altLang="en-US" noProof="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a:xfrm>
            <a:off x="457200" y="6245225"/>
            <a:ext cx="2133600" cy="476250"/>
          </a:xfrm>
          <a:prstGeom prst="rect">
            <a:avLst/>
          </a:prstGeom>
          <a:noFill/>
          <a:ln w="9525">
            <a:noFill/>
          </a:ln>
        </p:spPr>
        <p:txBody>
          <a:bodyPr/>
          <a:lstStyle/>
          <a:p>
            <a:pPr eaLnBrk="1" fontAlgn="base" hangingPunct="1"/>
            <a:endParaRPr lang="zh-CN" altLang="en-US" noProof="1"/>
          </a:p>
        </p:txBody>
      </p:sp>
      <p:sp>
        <p:nvSpPr>
          <p:cNvPr id="6" name="页脚占位符 5"/>
          <p:cNvSpPr>
            <a:spLocks noGrp="1"/>
          </p:cNvSpPr>
          <p:nvPr>
            <p:ph type="ftr" sz="quarter" idx="11"/>
          </p:nvPr>
        </p:nvSpPr>
        <p:spPr>
          <a:xfrm>
            <a:off x="3124200" y="6245225"/>
            <a:ext cx="2895600" cy="476250"/>
          </a:xfrm>
          <a:prstGeom prst="rect">
            <a:avLst/>
          </a:prstGeom>
          <a:noFill/>
          <a:ln w="9525">
            <a:noFill/>
          </a:ln>
        </p:spPr>
        <p:txBody>
          <a:bodyPr/>
          <a:lstStyle/>
          <a:p>
            <a:pPr eaLnBrk="1" fontAlgn="base" hangingPunct="1"/>
            <a:endParaRPr lang="zh-CN" altLang="en-US" noProof="1"/>
          </a:p>
        </p:txBody>
      </p:sp>
      <p:sp>
        <p:nvSpPr>
          <p:cNvPr id="7" name="灯片编号占位符 6"/>
          <p:cNvSpPr>
            <a:spLocks noGrp="1"/>
          </p:cNvSpPr>
          <p:nvPr>
            <p:ph type="sldNum" sz="quarter" idx="12"/>
          </p:nvPr>
        </p:nvSpPr>
        <p:spPr>
          <a:xfrm>
            <a:off x="6553200" y="6245225"/>
            <a:ext cx="2133600" cy="476250"/>
          </a:xfrm>
          <a:prstGeom prst="rect">
            <a:avLst/>
          </a:prstGeom>
          <a:noFill/>
          <a:ln w="9525">
            <a:noFill/>
          </a:ln>
        </p:spPr>
        <p:txBody>
          <a:bodyPr/>
          <a:lstStyle/>
          <a:p>
            <a:pPr eaLnBrk="1" fontAlgn="base" hangingPunct="1"/>
            <a:fld id="{9A0DB2DC-4C9A-4742-B13C-FB6460FD3503}" type="slidenum">
              <a:rPr lang="zh-CN" altLang="en-US" noProof="1" dirty="0">
                <a:latin typeface="Arial" panose="020B0604020202020204" pitchFamily="34" charset="0"/>
                <a:ea typeface="宋体" panose="02010600030101010101" pitchFamily="2" charset="-122"/>
                <a:cs typeface="+mn-ea"/>
              </a:rPr>
            </a:fld>
            <a:endParaRPr lang="zh-CN" altLang="en-US"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eaLnBrk="1" hangingPunct="1"/>
            <a:fld id="{BB962C8B-B14F-4D97-AF65-F5344CB8AC3E}" type="datetime1">
              <a:rPr lang="zh-CN" altLang="en-US" dirty="0"/>
            </a:fld>
            <a:endParaRPr lang="zh-CN" altLang="en-US" dirty="0"/>
          </a:p>
        </p:txBody>
      </p:sp>
      <p:sp>
        <p:nvSpPr>
          <p:cNvPr id="5" name="页脚占位符 4"/>
          <p:cNvSpPr>
            <a:spLocks noGrp="1"/>
          </p:cNvSpPr>
          <p:nvPr>
            <p:ph type="ftr" sz="quarter" idx="11"/>
          </p:nvPr>
        </p:nvSpPr>
        <p:spPr/>
        <p:txBody>
          <a:bodyPr/>
          <a:lstStyle/>
          <a:p>
            <a:pPr lvl="0" eaLnBrk="1" hangingPunct="1"/>
            <a:endParaRPr lang="zh-CN" altLang="en-US" dirty="0"/>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fld>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a:xfrm>
            <a:off x="457200" y="6245225"/>
            <a:ext cx="2133600" cy="476250"/>
          </a:xfrm>
          <a:prstGeom prst="rect">
            <a:avLst/>
          </a:prstGeom>
          <a:noFill/>
          <a:ln w="9525">
            <a:noFill/>
          </a:ln>
        </p:spPr>
        <p:txBody>
          <a:bodyPr/>
          <a:lstStyle/>
          <a:p>
            <a:pPr eaLnBrk="1" fontAlgn="base" hangingPunct="1"/>
            <a:endParaRPr lang="zh-CN" altLang="en-US" noProof="1"/>
          </a:p>
        </p:txBody>
      </p:sp>
      <p:sp>
        <p:nvSpPr>
          <p:cNvPr id="6" name="页脚占位符 5"/>
          <p:cNvSpPr>
            <a:spLocks noGrp="1"/>
          </p:cNvSpPr>
          <p:nvPr>
            <p:ph type="ftr" sz="quarter" idx="11"/>
          </p:nvPr>
        </p:nvSpPr>
        <p:spPr>
          <a:xfrm>
            <a:off x="3124200" y="6245225"/>
            <a:ext cx="2895600" cy="476250"/>
          </a:xfrm>
          <a:prstGeom prst="rect">
            <a:avLst/>
          </a:prstGeom>
          <a:noFill/>
          <a:ln w="9525">
            <a:noFill/>
          </a:ln>
        </p:spPr>
        <p:txBody>
          <a:bodyPr/>
          <a:lstStyle/>
          <a:p>
            <a:pPr eaLnBrk="1" fontAlgn="base" hangingPunct="1"/>
            <a:endParaRPr lang="zh-CN" altLang="en-US" noProof="1"/>
          </a:p>
        </p:txBody>
      </p:sp>
      <p:sp>
        <p:nvSpPr>
          <p:cNvPr id="7" name="灯片编号占位符 6"/>
          <p:cNvSpPr>
            <a:spLocks noGrp="1"/>
          </p:cNvSpPr>
          <p:nvPr>
            <p:ph type="sldNum" sz="quarter" idx="12"/>
          </p:nvPr>
        </p:nvSpPr>
        <p:spPr>
          <a:xfrm>
            <a:off x="6553200" y="6245225"/>
            <a:ext cx="2133600" cy="476250"/>
          </a:xfrm>
          <a:prstGeom prst="rect">
            <a:avLst/>
          </a:prstGeom>
          <a:noFill/>
          <a:ln w="9525">
            <a:noFill/>
          </a:ln>
        </p:spPr>
        <p:txBody>
          <a:bodyPr/>
          <a:lstStyle/>
          <a:p>
            <a:pPr eaLnBrk="1" fontAlgn="base" hangingPunct="1"/>
            <a:fld id="{9A0DB2DC-4C9A-4742-B13C-FB6460FD3503}" type="slidenum">
              <a:rPr lang="zh-CN" altLang="en-US" noProof="1" dirty="0">
                <a:latin typeface="Arial" panose="020B0604020202020204" pitchFamily="34" charset="0"/>
                <a:ea typeface="宋体" panose="02010600030101010101" pitchFamily="2" charset="-122"/>
                <a:cs typeface="+mn-ea"/>
              </a:rPr>
            </a:fld>
            <a:endParaRPr lang="zh-CN" altLang="en-US" noProof="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a:xfrm>
            <a:off x="457200" y="6245225"/>
            <a:ext cx="2133600" cy="476250"/>
          </a:xfrm>
          <a:prstGeom prst="rect">
            <a:avLst/>
          </a:prstGeom>
          <a:noFill/>
          <a:ln w="9525">
            <a:noFill/>
          </a:ln>
        </p:spPr>
        <p:txBody>
          <a:bodyPr/>
          <a:lstStyle/>
          <a:p>
            <a:pPr eaLnBrk="1" fontAlgn="base" hangingPunct="1"/>
            <a:endParaRPr lang="zh-CN" altLang="en-US" noProof="1"/>
          </a:p>
        </p:txBody>
      </p:sp>
      <p:sp>
        <p:nvSpPr>
          <p:cNvPr id="5" name="页脚占位符 4"/>
          <p:cNvSpPr>
            <a:spLocks noGrp="1"/>
          </p:cNvSpPr>
          <p:nvPr>
            <p:ph type="ftr" sz="quarter" idx="11"/>
          </p:nvPr>
        </p:nvSpPr>
        <p:spPr>
          <a:xfrm>
            <a:off x="3124200" y="6245225"/>
            <a:ext cx="2895600" cy="476250"/>
          </a:xfrm>
          <a:prstGeom prst="rect">
            <a:avLst/>
          </a:prstGeom>
          <a:noFill/>
          <a:ln w="9525">
            <a:noFill/>
          </a:ln>
        </p:spPr>
        <p:txBody>
          <a:bodyPr/>
          <a:lstStyle/>
          <a:p>
            <a:pPr eaLnBrk="1" fontAlgn="base" hangingPunct="1"/>
            <a:endParaRPr lang="zh-CN" altLang="en-US" noProof="1"/>
          </a:p>
        </p:txBody>
      </p:sp>
      <p:sp>
        <p:nvSpPr>
          <p:cNvPr id="6" name="灯片编号占位符 5"/>
          <p:cNvSpPr>
            <a:spLocks noGrp="1"/>
          </p:cNvSpPr>
          <p:nvPr>
            <p:ph type="sldNum" sz="quarter" idx="12"/>
          </p:nvPr>
        </p:nvSpPr>
        <p:spPr>
          <a:xfrm>
            <a:off x="6553200" y="6245225"/>
            <a:ext cx="2133600" cy="476250"/>
          </a:xfrm>
          <a:prstGeom prst="rect">
            <a:avLst/>
          </a:prstGeom>
          <a:noFill/>
          <a:ln w="9525">
            <a:noFill/>
          </a:ln>
        </p:spPr>
        <p:txBody>
          <a:bodyPr/>
          <a:lstStyle/>
          <a:p>
            <a:pPr eaLnBrk="1" fontAlgn="base" hangingPunct="1"/>
            <a:fld id="{9A0DB2DC-4C9A-4742-B13C-FB6460FD3503}" type="slidenum">
              <a:rPr lang="zh-CN" altLang="en-US" noProof="1" dirty="0">
                <a:latin typeface="Arial" panose="020B0604020202020204" pitchFamily="34" charset="0"/>
                <a:ea typeface="宋体" panose="02010600030101010101" pitchFamily="2" charset="-122"/>
                <a:cs typeface="+mn-ea"/>
              </a:rPr>
            </a:fld>
            <a:endParaRPr lang="zh-CN" altLang="en-US"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a:xfrm>
            <a:off x="457200" y="6245225"/>
            <a:ext cx="2133600" cy="476250"/>
          </a:xfrm>
          <a:prstGeom prst="rect">
            <a:avLst/>
          </a:prstGeom>
          <a:noFill/>
          <a:ln w="9525">
            <a:noFill/>
          </a:ln>
        </p:spPr>
        <p:txBody>
          <a:bodyPr/>
          <a:lstStyle/>
          <a:p>
            <a:pPr eaLnBrk="1" fontAlgn="base" hangingPunct="1"/>
            <a:endParaRPr lang="zh-CN" altLang="en-US" noProof="1"/>
          </a:p>
        </p:txBody>
      </p:sp>
      <p:sp>
        <p:nvSpPr>
          <p:cNvPr id="5" name="页脚占位符 4"/>
          <p:cNvSpPr>
            <a:spLocks noGrp="1"/>
          </p:cNvSpPr>
          <p:nvPr>
            <p:ph type="ftr" sz="quarter" idx="11"/>
          </p:nvPr>
        </p:nvSpPr>
        <p:spPr>
          <a:xfrm>
            <a:off x="3124200" y="6245225"/>
            <a:ext cx="2895600" cy="476250"/>
          </a:xfrm>
          <a:prstGeom prst="rect">
            <a:avLst/>
          </a:prstGeom>
          <a:noFill/>
          <a:ln w="9525">
            <a:noFill/>
          </a:ln>
        </p:spPr>
        <p:txBody>
          <a:bodyPr/>
          <a:lstStyle/>
          <a:p>
            <a:pPr eaLnBrk="1" fontAlgn="base" hangingPunct="1"/>
            <a:endParaRPr lang="zh-CN" altLang="en-US" noProof="1"/>
          </a:p>
        </p:txBody>
      </p:sp>
      <p:sp>
        <p:nvSpPr>
          <p:cNvPr id="6" name="灯片编号占位符 5"/>
          <p:cNvSpPr>
            <a:spLocks noGrp="1"/>
          </p:cNvSpPr>
          <p:nvPr>
            <p:ph type="sldNum" sz="quarter" idx="12"/>
          </p:nvPr>
        </p:nvSpPr>
        <p:spPr>
          <a:xfrm>
            <a:off x="6553200" y="6245225"/>
            <a:ext cx="2133600" cy="476250"/>
          </a:xfrm>
          <a:prstGeom prst="rect">
            <a:avLst/>
          </a:prstGeom>
          <a:noFill/>
          <a:ln w="9525">
            <a:noFill/>
          </a:ln>
        </p:spPr>
        <p:txBody>
          <a:bodyPr/>
          <a:lstStyle/>
          <a:p>
            <a:pPr eaLnBrk="1" fontAlgn="base" hangingPunct="1"/>
            <a:fld id="{9A0DB2DC-4C9A-4742-B13C-FB6460FD3503}" type="slidenum">
              <a:rPr lang="zh-CN" altLang="en-US" noProof="1" dirty="0">
                <a:latin typeface="Arial" panose="020B0604020202020204" pitchFamily="34" charset="0"/>
                <a:ea typeface="宋体" panose="02010600030101010101" pitchFamily="2" charset="-122"/>
                <a:cs typeface="+mn-ea"/>
              </a:rPr>
            </a:fld>
            <a:endParaRPr lang="zh-CN" altLang="en-US" noProof="1"/>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blipFill rotWithShape="0">
          <a:blip r:embed="rId2"/>
          <a:stretch>
            <a:fillRect/>
          </a:stretch>
        </a:blipFill>
        <a:effectLst/>
      </p:bgPr>
    </p:bg>
    <p:spTree>
      <p:nvGrpSpPr>
        <p:cNvPr id="1" name=""/>
        <p:cNvGrpSpPr/>
        <p:nvPr/>
      </p:nvGrpSpPr>
      <p:grpSpPr/>
      <p:pic>
        <p:nvPicPr>
          <p:cNvPr id="13314" name="图片 3078" descr="tz0"/>
          <p:cNvPicPr>
            <a:picLocks noChangeAspect="1"/>
          </p:cNvPicPr>
          <p:nvPr userDrawn="1"/>
        </p:nvPicPr>
        <p:blipFill>
          <a:blip r:embed="rId3"/>
          <a:stretch>
            <a:fillRect/>
          </a:stretch>
        </p:blipFill>
        <p:spPr>
          <a:xfrm>
            <a:off x="6516688" y="0"/>
            <a:ext cx="2627312" cy="588963"/>
          </a:xfrm>
          <a:prstGeom prst="rect">
            <a:avLst/>
          </a:prstGeom>
          <a:noFill/>
          <a:ln w="9525">
            <a:noFill/>
          </a:ln>
        </p:spPr>
      </p:pic>
      <p:sp>
        <p:nvSpPr>
          <p:cNvPr id="3074" name="标题占位符 1"/>
          <p:cNvSpPr>
            <a:spLocks noGrp="1"/>
          </p:cNvSpPr>
          <p:nvPr>
            <p:ph type="ctrTitle"/>
          </p:nvPr>
        </p:nvSpPr>
        <p:spPr>
          <a:xfrm>
            <a:off x="3203575" y="2422525"/>
            <a:ext cx="5253038" cy="1222375"/>
          </a:xfrm>
          <a:prstGeom prst="rect">
            <a:avLst/>
          </a:prstGeom>
          <a:noFill/>
          <a:ln w="9525">
            <a:noFill/>
          </a:ln>
        </p:spPr>
        <p:txBody>
          <a:bodyPr anchor="ctr"/>
          <a:lstStyle>
            <a:lvl1pPr lvl="0" algn="r">
              <a:defRPr sz="3600"/>
            </a:lvl1pPr>
          </a:lstStyle>
          <a:p>
            <a:pPr lvl="0" fontAlgn="base"/>
            <a:r>
              <a:rPr lang="zh-CN" altLang="en-US" strike="noStrike" noProof="1"/>
              <a:t>单击此处编辑母版标题样式</a:t>
            </a:r>
            <a:endParaRPr lang="zh-CN" altLang="en-US" strike="noStrike" noProof="1"/>
          </a:p>
        </p:txBody>
      </p:sp>
      <p:sp>
        <p:nvSpPr>
          <p:cNvPr id="3075" name="文本占位符 2"/>
          <p:cNvSpPr>
            <a:spLocks noGrp="1"/>
          </p:cNvSpPr>
          <p:nvPr>
            <p:ph type="subTitle" idx="1"/>
          </p:nvPr>
        </p:nvSpPr>
        <p:spPr>
          <a:xfrm>
            <a:off x="3203575" y="3789363"/>
            <a:ext cx="5248275" cy="1055687"/>
          </a:xfrm>
          <a:prstGeom prst="rect">
            <a:avLst/>
          </a:prstGeom>
          <a:noFill/>
          <a:ln w="9525">
            <a:noFill/>
          </a:ln>
        </p:spPr>
        <p:txBody>
          <a:bodyPr anchor="t"/>
          <a:lstStyle>
            <a:lvl1pPr marL="0" lvl="0" indent="0" algn="r">
              <a:buNone/>
              <a:defRPr sz="1800"/>
            </a:lvl1pPr>
            <a:lvl2pPr marL="457200" lvl="1" indent="0" algn="ctr">
              <a:buNone/>
              <a:defRPr sz="2400"/>
            </a:lvl2pPr>
            <a:lvl3pPr marL="914400" lvl="2" indent="0" algn="ctr">
              <a:buNone/>
              <a:defRPr sz="2400"/>
            </a:lvl3pPr>
            <a:lvl4pPr marL="1371600" lvl="3" indent="0" algn="ctr">
              <a:buNone/>
              <a:defRPr sz="2400"/>
            </a:lvl4pPr>
            <a:lvl5pPr marL="1828800" lvl="4" indent="0" algn="ctr">
              <a:buNone/>
              <a:defRPr sz="2400"/>
            </a:lvl5pPr>
          </a:lstStyle>
          <a:p>
            <a:pPr lvl="0" fontAlgn="base"/>
            <a:r>
              <a:rPr lang="zh-CN" altLang="en-US" strike="noStrike" noProof="1"/>
              <a:t>单击此处编辑母版副标题样式</a:t>
            </a:r>
            <a:endParaRPr lang="zh-CN" altLang="en-US" strike="noStrike" noProof="1"/>
          </a:p>
        </p:txBody>
      </p:sp>
      <p:sp>
        <p:nvSpPr>
          <p:cNvPr id="3076" name="日期占位符 3"/>
          <p:cNvSpPr>
            <a:spLocks noGrp="1"/>
          </p:cNvSpPr>
          <p:nvPr>
            <p:ph type="dt" sz="half" idx="2"/>
          </p:nvPr>
        </p:nvSpPr>
        <p:spPr>
          <a:xfrm>
            <a:off x="457200" y="6245225"/>
            <a:ext cx="2133600" cy="476250"/>
          </a:xfrm>
          <a:prstGeom prst="rect">
            <a:avLst/>
          </a:prstGeom>
          <a:noFill/>
          <a:ln w="9525">
            <a:noFill/>
          </a:ln>
        </p:spPr>
        <p:txBody>
          <a:bodyPr anchor="ctr"/>
          <a:p>
            <a:pPr fontAlgn="base"/>
            <a:endParaRPr lang="zh-CN" altLang="en-US" noProof="1"/>
          </a:p>
        </p:txBody>
      </p:sp>
      <p:sp>
        <p:nvSpPr>
          <p:cNvPr id="3077" name="页脚占位符 4"/>
          <p:cNvSpPr>
            <a:spLocks noGrp="1"/>
          </p:cNvSpPr>
          <p:nvPr>
            <p:ph type="ftr" sz="quarter" idx="3"/>
          </p:nvPr>
        </p:nvSpPr>
        <p:spPr>
          <a:xfrm>
            <a:off x="3124200" y="6245225"/>
            <a:ext cx="2895600" cy="476250"/>
          </a:xfrm>
          <a:prstGeom prst="rect">
            <a:avLst/>
          </a:prstGeom>
          <a:noFill/>
          <a:ln w="9525">
            <a:noFill/>
          </a:ln>
        </p:spPr>
        <p:txBody>
          <a:bodyPr anchor="ctr"/>
          <a:p>
            <a:pPr fontAlgn="base"/>
          </a:p>
        </p:txBody>
      </p:sp>
      <p:sp>
        <p:nvSpPr>
          <p:cNvPr id="3078" name="灯片编号占位符 5"/>
          <p:cNvSpPr>
            <a:spLocks noGrp="1"/>
          </p:cNvSpPr>
          <p:nvPr>
            <p:ph type="sldNum" sz="quarter" idx="4"/>
          </p:nvPr>
        </p:nvSpPr>
        <p:spPr>
          <a:xfrm>
            <a:off x="6553200" y="6245225"/>
            <a:ext cx="2133600" cy="476250"/>
          </a:xfrm>
          <a:prstGeom prst="rect">
            <a:avLst/>
          </a:prstGeom>
          <a:noFill/>
          <a:ln w="9525">
            <a:noFill/>
          </a:ln>
        </p:spPr>
        <p:txBody>
          <a:bodyPr anchor="ctr"/>
          <a:p>
            <a:pPr fontAlgn="base"/>
            <a:fld id="{9A0DB2DC-4C9A-4742-B13C-FB6460FD3503}" type="slidenum">
              <a:rPr lang="zh-CN" noProof="1">
                <a:latin typeface="Arial" panose="020B0604020202020204" pitchFamily="34" charset="0"/>
                <a:ea typeface="宋体" panose="02010600030101010101" pitchFamily="2" charset="-122"/>
                <a:cs typeface="+mn-ea"/>
              </a:rPr>
            </a:fld>
            <a:endParaRPr lang="zh-CN" noProof="1"/>
          </a:p>
        </p:txBody>
      </p:sp>
    </p:spTree>
  </p:cSld>
  <p:clrMapOvr>
    <a:masterClrMapping/>
  </p:clrMapOvr>
  <p:transition spd="med">
    <p:fade/>
  </p:transition>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p>
        </p:txBody>
      </p:sp>
      <p:sp>
        <p:nvSpPr>
          <p:cNvPr id="5" name="页脚占位符 4"/>
          <p:cNvSpPr>
            <a:spLocks noGrp="1"/>
          </p:cNvSpPr>
          <p:nvPr>
            <p:ph type="ftr" sz="quarter" idx="11"/>
          </p:nvPr>
        </p:nvSpPr>
        <p:spPr/>
        <p:txBody>
          <a:bodyPr/>
          <a:p>
            <a:pPr lvl="0" fontAlgn="base"/>
          </a:p>
        </p:txBody>
      </p:sp>
      <p:sp>
        <p:nvSpPr>
          <p:cNvPr id="6" name="灯片编号占位符 5"/>
          <p:cNvSpPr>
            <a:spLocks noGrp="1"/>
          </p:cNvSpPr>
          <p:nvPr>
            <p:ph type="sldNum" sz="quarter" idx="12"/>
          </p:nvPr>
        </p:nvSpPr>
        <p:spPr/>
        <p:txBody>
          <a:bodyPr/>
          <a:p>
            <a:pPr lvl="0" fontAlgn="base"/>
            <a:fld id="{9A0DB2DC-4C9A-4742-B13C-FB6460FD3503}" type="slidenum">
              <a:rPr lang="zh-CN" strike="noStrike" noProof="1">
                <a:latin typeface="Arial" panose="020B0604020202020204" pitchFamily="34" charset="0"/>
                <a:ea typeface="宋体" panose="02010600030101010101" pitchFamily="2" charset="-122"/>
                <a:cs typeface="+mn-ea"/>
              </a:rPr>
            </a:fld>
            <a:endParaRPr lang="zh-CN" strike="noStrike" noProof="1"/>
          </a:p>
        </p:txBody>
      </p:sp>
    </p:spTree>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a:p>
        </p:txBody>
      </p:sp>
      <p:sp>
        <p:nvSpPr>
          <p:cNvPr id="5" name="页脚占位符 4"/>
          <p:cNvSpPr>
            <a:spLocks noGrp="1"/>
          </p:cNvSpPr>
          <p:nvPr>
            <p:ph type="ftr" sz="quarter" idx="11"/>
          </p:nvPr>
        </p:nvSpPr>
        <p:spPr/>
        <p:txBody>
          <a:bodyPr/>
          <a:p>
            <a:pPr lvl="0" fontAlgn="base"/>
          </a:p>
        </p:txBody>
      </p:sp>
      <p:sp>
        <p:nvSpPr>
          <p:cNvPr id="6" name="灯片编号占位符 5"/>
          <p:cNvSpPr>
            <a:spLocks noGrp="1"/>
          </p:cNvSpPr>
          <p:nvPr>
            <p:ph type="sldNum" sz="quarter" idx="12"/>
          </p:nvPr>
        </p:nvSpPr>
        <p:spPr/>
        <p:txBody>
          <a:bodyPr/>
          <a:p>
            <a:pPr lvl="0" fontAlgn="base"/>
            <a:fld id="{9A0DB2DC-4C9A-4742-B13C-FB6460FD3503}" type="slidenum">
              <a:rPr lang="zh-CN" strike="noStrike" noProof="1">
                <a:latin typeface="Arial" panose="020B0604020202020204" pitchFamily="34" charset="0"/>
                <a:ea typeface="宋体" panose="02010600030101010101" pitchFamily="2" charset="-122"/>
                <a:cs typeface="+mn-ea"/>
              </a:rPr>
            </a:fld>
            <a:endParaRPr lang="zh-CN" strike="noStrike" noProof="1"/>
          </a:p>
        </p:txBody>
      </p:sp>
    </p:spTree>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a:p>
        </p:txBody>
      </p:sp>
      <p:sp>
        <p:nvSpPr>
          <p:cNvPr id="6" name="页脚占位符 5"/>
          <p:cNvSpPr>
            <a:spLocks noGrp="1"/>
          </p:cNvSpPr>
          <p:nvPr>
            <p:ph type="ftr" sz="quarter" idx="11"/>
          </p:nvPr>
        </p:nvSpPr>
        <p:spPr/>
        <p:txBody>
          <a:bodyPr/>
          <a:p>
            <a:pPr lvl="0" fontAlgn="base"/>
          </a:p>
        </p:txBody>
      </p:sp>
      <p:sp>
        <p:nvSpPr>
          <p:cNvPr id="7" name="灯片编号占位符 6"/>
          <p:cNvSpPr>
            <a:spLocks noGrp="1"/>
          </p:cNvSpPr>
          <p:nvPr>
            <p:ph type="sldNum" sz="quarter" idx="12"/>
          </p:nvPr>
        </p:nvSpPr>
        <p:spPr/>
        <p:txBody>
          <a:bodyPr/>
          <a:p>
            <a:pPr lvl="0" fontAlgn="base"/>
            <a:fld id="{9A0DB2DC-4C9A-4742-B13C-FB6460FD3503}" type="slidenum">
              <a:rPr lang="zh-CN" strike="noStrike" noProof="1">
                <a:latin typeface="Arial" panose="020B0604020202020204" pitchFamily="34" charset="0"/>
                <a:ea typeface="宋体" panose="02010600030101010101" pitchFamily="2" charset="-122"/>
                <a:cs typeface="+mn-ea"/>
              </a:rPr>
            </a:fld>
            <a:endParaRPr lang="zh-CN" strike="noStrike" noProof="1"/>
          </a:p>
        </p:txBody>
      </p:sp>
    </p:spTree>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a:p>
        </p:txBody>
      </p:sp>
      <p:sp>
        <p:nvSpPr>
          <p:cNvPr id="8" name="页脚占位符 7"/>
          <p:cNvSpPr>
            <a:spLocks noGrp="1"/>
          </p:cNvSpPr>
          <p:nvPr>
            <p:ph type="ftr" sz="quarter" idx="11"/>
          </p:nvPr>
        </p:nvSpPr>
        <p:spPr/>
        <p:txBody>
          <a:bodyPr/>
          <a:p>
            <a:pPr lvl="0" fontAlgn="base"/>
          </a:p>
        </p:txBody>
      </p:sp>
      <p:sp>
        <p:nvSpPr>
          <p:cNvPr id="9" name="灯片编号占位符 8"/>
          <p:cNvSpPr>
            <a:spLocks noGrp="1"/>
          </p:cNvSpPr>
          <p:nvPr>
            <p:ph type="sldNum" sz="quarter" idx="12"/>
          </p:nvPr>
        </p:nvSpPr>
        <p:spPr/>
        <p:txBody>
          <a:bodyPr/>
          <a:p>
            <a:pPr lvl="0" fontAlgn="base"/>
            <a:fld id="{9A0DB2DC-4C9A-4742-B13C-FB6460FD3503}" type="slidenum">
              <a:rPr lang="zh-CN" strike="noStrike" noProof="1">
                <a:latin typeface="Arial" panose="020B0604020202020204" pitchFamily="34" charset="0"/>
                <a:ea typeface="宋体" panose="02010600030101010101" pitchFamily="2" charset="-122"/>
                <a:cs typeface="+mn-ea"/>
              </a:rPr>
            </a:fld>
            <a:endParaRPr lang="zh-CN" strike="noStrike" noProof="1"/>
          </a:p>
        </p:txBody>
      </p:sp>
    </p:spTree>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a:p>
        </p:txBody>
      </p:sp>
      <p:sp>
        <p:nvSpPr>
          <p:cNvPr id="4" name="页脚占位符 3"/>
          <p:cNvSpPr>
            <a:spLocks noGrp="1"/>
          </p:cNvSpPr>
          <p:nvPr>
            <p:ph type="ftr" sz="quarter" idx="11"/>
          </p:nvPr>
        </p:nvSpPr>
        <p:spPr/>
        <p:txBody>
          <a:bodyPr/>
          <a:p>
            <a:pPr lvl="0" fontAlgn="base"/>
          </a:p>
        </p:txBody>
      </p:sp>
      <p:sp>
        <p:nvSpPr>
          <p:cNvPr id="5" name="灯片编号占位符 4"/>
          <p:cNvSpPr>
            <a:spLocks noGrp="1"/>
          </p:cNvSpPr>
          <p:nvPr>
            <p:ph type="sldNum" sz="quarter" idx="12"/>
          </p:nvPr>
        </p:nvSpPr>
        <p:spPr/>
        <p:txBody>
          <a:bodyPr/>
          <a:p>
            <a:pPr lvl="0" fontAlgn="base"/>
            <a:fld id="{9A0DB2DC-4C9A-4742-B13C-FB6460FD3503}" type="slidenum">
              <a:rPr lang="zh-CN" strike="noStrike" noProof="1">
                <a:latin typeface="Arial" panose="020B0604020202020204" pitchFamily="34" charset="0"/>
                <a:ea typeface="宋体" panose="02010600030101010101" pitchFamily="2" charset="-122"/>
                <a:cs typeface="+mn-ea"/>
              </a:rPr>
            </a:fld>
            <a:endParaRPr lang="zh-CN" strike="noStrike" noProof="1"/>
          </a:p>
        </p:txBody>
      </p:sp>
    </p:spTree>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a:p>
        </p:txBody>
      </p:sp>
      <p:sp>
        <p:nvSpPr>
          <p:cNvPr id="3" name="页脚占位符 2"/>
          <p:cNvSpPr>
            <a:spLocks noGrp="1"/>
          </p:cNvSpPr>
          <p:nvPr>
            <p:ph type="ftr" sz="quarter" idx="11"/>
          </p:nvPr>
        </p:nvSpPr>
        <p:spPr/>
        <p:txBody>
          <a:bodyPr/>
          <a:p>
            <a:pPr lvl="0" fontAlgn="base"/>
          </a:p>
        </p:txBody>
      </p:sp>
      <p:sp>
        <p:nvSpPr>
          <p:cNvPr id="4" name="灯片编号占位符 3"/>
          <p:cNvSpPr>
            <a:spLocks noGrp="1"/>
          </p:cNvSpPr>
          <p:nvPr>
            <p:ph type="sldNum" sz="quarter" idx="12"/>
          </p:nvPr>
        </p:nvSpPr>
        <p:spPr/>
        <p:txBody>
          <a:bodyPr/>
          <a:p>
            <a:pPr lvl="0" fontAlgn="base"/>
            <a:fld id="{9A0DB2DC-4C9A-4742-B13C-FB6460FD3503}" type="slidenum">
              <a:rPr lang="zh-CN" strike="noStrike" noProof="1">
                <a:latin typeface="Arial" panose="020B0604020202020204" pitchFamily="34" charset="0"/>
                <a:ea typeface="宋体" panose="02010600030101010101" pitchFamily="2" charset="-122"/>
                <a:cs typeface="+mn-ea"/>
              </a:rPr>
            </a:fld>
            <a:endParaRPr lang="zh-CN" strike="noStrike" noProof="1"/>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eaLnBrk="1" hangingPunct="1"/>
            <a:endParaRPr lang="zh-CN" altLang="en-US" dirty="0"/>
          </a:p>
        </p:txBody>
      </p:sp>
      <p:sp>
        <p:nvSpPr>
          <p:cNvPr id="5" name="页脚占位符 4"/>
          <p:cNvSpPr>
            <a:spLocks noGrp="1"/>
          </p:cNvSpPr>
          <p:nvPr>
            <p:ph type="ftr" sz="quarter" idx="11"/>
          </p:nvPr>
        </p:nvSpPr>
        <p:spPr/>
        <p:txBody>
          <a:bodyPr/>
          <a:lstStyle/>
          <a:p>
            <a:pPr lvl="0" eaLnBrk="1" hangingPunct="1"/>
            <a:endParaRPr lang="zh-CN" altLang="en-US" dirty="0"/>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fld>
            <a:endParaRPr lang="zh-CN" alt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p>
        </p:txBody>
      </p:sp>
      <p:sp>
        <p:nvSpPr>
          <p:cNvPr id="6" name="页脚占位符 5"/>
          <p:cNvSpPr>
            <a:spLocks noGrp="1"/>
          </p:cNvSpPr>
          <p:nvPr>
            <p:ph type="ftr" sz="quarter" idx="11"/>
          </p:nvPr>
        </p:nvSpPr>
        <p:spPr/>
        <p:txBody>
          <a:bodyPr/>
          <a:p>
            <a:pPr lvl="0" fontAlgn="base"/>
          </a:p>
        </p:txBody>
      </p:sp>
      <p:sp>
        <p:nvSpPr>
          <p:cNvPr id="7" name="灯片编号占位符 6"/>
          <p:cNvSpPr>
            <a:spLocks noGrp="1"/>
          </p:cNvSpPr>
          <p:nvPr>
            <p:ph type="sldNum" sz="quarter" idx="12"/>
          </p:nvPr>
        </p:nvSpPr>
        <p:spPr/>
        <p:txBody>
          <a:bodyPr/>
          <a:p>
            <a:pPr lvl="0" fontAlgn="base"/>
            <a:fld id="{9A0DB2DC-4C9A-4742-B13C-FB6460FD3503}" type="slidenum">
              <a:rPr lang="zh-CN" strike="noStrike" noProof="1">
                <a:latin typeface="Arial" panose="020B0604020202020204" pitchFamily="34" charset="0"/>
                <a:ea typeface="宋体" panose="02010600030101010101" pitchFamily="2" charset="-122"/>
                <a:cs typeface="+mn-ea"/>
              </a:rPr>
            </a:fld>
            <a:endParaRPr lang="zh-CN" strike="noStrike" noProof="1"/>
          </a:p>
        </p:txBody>
      </p:sp>
    </p:spTree>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p>
        </p:txBody>
      </p:sp>
      <p:sp>
        <p:nvSpPr>
          <p:cNvPr id="6" name="页脚占位符 5"/>
          <p:cNvSpPr>
            <a:spLocks noGrp="1"/>
          </p:cNvSpPr>
          <p:nvPr>
            <p:ph type="ftr" sz="quarter" idx="11"/>
          </p:nvPr>
        </p:nvSpPr>
        <p:spPr/>
        <p:txBody>
          <a:bodyPr/>
          <a:p>
            <a:pPr lvl="0" fontAlgn="base"/>
          </a:p>
        </p:txBody>
      </p:sp>
      <p:sp>
        <p:nvSpPr>
          <p:cNvPr id="7" name="灯片编号占位符 6"/>
          <p:cNvSpPr>
            <a:spLocks noGrp="1"/>
          </p:cNvSpPr>
          <p:nvPr>
            <p:ph type="sldNum" sz="quarter" idx="12"/>
          </p:nvPr>
        </p:nvSpPr>
        <p:spPr/>
        <p:txBody>
          <a:bodyPr/>
          <a:p>
            <a:pPr lvl="0" fontAlgn="base"/>
            <a:fld id="{9A0DB2DC-4C9A-4742-B13C-FB6460FD3503}" type="slidenum">
              <a:rPr lang="zh-CN" strike="noStrike" noProof="1">
                <a:latin typeface="Arial" panose="020B0604020202020204" pitchFamily="34" charset="0"/>
                <a:ea typeface="宋体" panose="02010600030101010101" pitchFamily="2" charset="-122"/>
                <a:cs typeface="+mn-ea"/>
              </a:rPr>
            </a:fld>
            <a:endParaRPr lang="zh-CN" strike="noStrike" noProof="1"/>
          </a:p>
        </p:txBody>
      </p:sp>
    </p:spTree>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p>
        </p:txBody>
      </p:sp>
      <p:sp>
        <p:nvSpPr>
          <p:cNvPr id="5" name="页脚占位符 4"/>
          <p:cNvSpPr>
            <a:spLocks noGrp="1"/>
          </p:cNvSpPr>
          <p:nvPr>
            <p:ph type="ftr" sz="quarter" idx="11"/>
          </p:nvPr>
        </p:nvSpPr>
        <p:spPr/>
        <p:txBody>
          <a:bodyPr/>
          <a:p>
            <a:pPr lvl="0" fontAlgn="base"/>
          </a:p>
        </p:txBody>
      </p:sp>
      <p:sp>
        <p:nvSpPr>
          <p:cNvPr id="6" name="灯片编号占位符 5"/>
          <p:cNvSpPr>
            <a:spLocks noGrp="1"/>
          </p:cNvSpPr>
          <p:nvPr>
            <p:ph type="sldNum" sz="quarter" idx="12"/>
          </p:nvPr>
        </p:nvSpPr>
        <p:spPr/>
        <p:txBody>
          <a:bodyPr/>
          <a:p>
            <a:pPr lvl="0" fontAlgn="base"/>
            <a:fld id="{9A0DB2DC-4C9A-4742-B13C-FB6460FD3503}" type="slidenum">
              <a:rPr lang="zh-CN" strike="noStrike" noProof="1">
                <a:latin typeface="Arial" panose="020B0604020202020204" pitchFamily="34" charset="0"/>
                <a:ea typeface="宋体" panose="02010600030101010101" pitchFamily="2" charset="-122"/>
                <a:cs typeface="+mn-ea"/>
              </a:rPr>
            </a:fld>
            <a:endParaRPr lang="zh-CN" strike="noStrike" noProof="1"/>
          </a:p>
        </p:txBody>
      </p:sp>
    </p:spTree>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p>
        </p:txBody>
      </p:sp>
      <p:sp>
        <p:nvSpPr>
          <p:cNvPr id="5" name="页脚占位符 4"/>
          <p:cNvSpPr>
            <a:spLocks noGrp="1"/>
          </p:cNvSpPr>
          <p:nvPr>
            <p:ph type="ftr" sz="quarter" idx="11"/>
          </p:nvPr>
        </p:nvSpPr>
        <p:spPr/>
        <p:txBody>
          <a:bodyPr/>
          <a:p>
            <a:pPr lvl="0" fontAlgn="base"/>
          </a:p>
        </p:txBody>
      </p:sp>
      <p:sp>
        <p:nvSpPr>
          <p:cNvPr id="6" name="灯片编号占位符 5"/>
          <p:cNvSpPr>
            <a:spLocks noGrp="1"/>
          </p:cNvSpPr>
          <p:nvPr>
            <p:ph type="sldNum" sz="quarter" idx="12"/>
          </p:nvPr>
        </p:nvSpPr>
        <p:spPr/>
        <p:txBody>
          <a:bodyPr/>
          <a:p>
            <a:pPr lvl="0" fontAlgn="base"/>
            <a:fld id="{9A0DB2DC-4C9A-4742-B13C-FB6460FD3503}" type="slidenum">
              <a:rPr lang="zh-CN" strike="noStrike" noProof="1">
                <a:latin typeface="Arial" panose="020B0604020202020204" pitchFamily="34" charset="0"/>
                <a:ea typeface="宋体" panose="02010600030101010101" pitchFamily="2" charset="-122"/>
                <a:cs typeface="+mn-ea"/>
              </a:rPr>
            </a:fld>
            <a:endParaRPr lang="zh-CN" strike="noStrike" noProof="1"/>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eaLnBrk="1" hangingPunct="1"/>
            <a:endParaRPr lang="zh-CN" altLang="en-US" dirty="0"/>
          </a:p>
        </p:txBody>
      </p:sp>
      <p:sp>
        <p:nvSpPr>
          <p:cNvPr id="6" name="页脚占位符 5"/>
          <p:cNvSpPr>
            <a:spLocks noGrp="1"/>
          </p:cNvSpPr>
          <p:nvPr>
            <p:ph type="ftr" sz="quarter" idx="11"/>
          </p:nvPr>
        </p:nvSpPr>
        <p:spPr/>
        <p:txBody>
          <a:bodyPr/>
          <a:lstStyle/>
          <a:p>
            <a:pPr lvl="0" eaLnBrk="1" hangingPunct="1"/>
            <a:endParaRPr lang="zh-CN" altLang="en-US" dirty="0"/>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en-US" dirty="0"/>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eaLnBrk="1" hangingPunct="1"/>
            <a:endParaRPr lang="zh-CN" altLang="en-US" dirty="0"/>
          </a:p>
        </p:txBody>
      </p:sp>
      <p:sp>
        <p:nvSpPr>
          <p:cNvPr id="8" name="页脚占位符 7"/>
          <p:cNvSpPr>
            <a:spLocks noGrp="1"/>
          </p:cNvSpPr>
          <p:nvPr>
            <p:ph type="ftr" sz="quarter" idx="11"/>
          </p:nvPr>
        </p:nvSpPr>
        <p:spPr/>
        <p:txBody>
          <a:bodyPr/>
          <a:lstStyle/>
          <a:p>
            <a:pPr lvl="0" eaLnBrk="1" hangingPunct="1"/>
            <a:endParaRPr lang="zh-CN" altLang="en-US" dirty="0"/>
          </a:p>
        </p:txBody>
      </p:sp>
      <p:sp>
        <p:nvSpPr>
          <p:cNvPr id="9" name="灯片编号占位符 8"/>
          <p:cNvSpPr>
            <a:spLocks noGrp="1"/>
          </p:cNvSpPr>
          <p:nvPr>
            <p:ph type="sldNum" sz="quarter" idx="12"/>
          </p:nvPr>
        </p:nvSpPr>
        <p:spPr/>
        <p:txBody>
          <a:bodyPr/>
          <a:lstStyle/>
          <a:p>
            <a:pPr lvl="0" eaLnBrk="1" hangingPunct="1"/>
            <a:fld id="{9A0DB2DC-4C9A-4742-B13C-FB6460FD3503}" type="slidenum">
              <a:rPr lang="zh-CN" altLang="en-US" dirty="0"/>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eaLnBrk="1" hangingPunct="1"/>
            <a:endParaRPr lang="zh-CN" altLang="en-US" dirty="0"/>
          </a:p>
        </p:txBody>
      </p:sp>
      <p:sp>
        <p:nvSpPr>
          <p:cNvPr id="4" name="页脚占位符 3"/>
          <p:cNvSpPr>
            <a:spLocks noGrp="1"/>
          </p:cNvSpPr>
          <p:nvPr>
            <p:ph type="ftr" sz="quarter" idx="11"/>
          </p:nvPr>
        </p:nvSpPr>
        <p:spPr/>
        <p:txBody>
          <a:bodyPr/>
          <a:lstStyle/>
          <a:p>
            <a:pPr lvl="0" eaLnBrk="1" hangingPunct="1"/>
            <a:endParaRPr lang="zh-CN" altLang="en-US" dirty="0"/>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zh-CN" altLang="en-US" dirty="0"/>
            </a:fld>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eaLnBrk="1" hangingPunct="1"/>
            <a:endParaRPr lang="zh-CN" altLang="en-US" dirty="0"/>
          </a:p>
        </p:txBody>
      </p:sp>
      <p:sp>
        <p:nvSpPr>
          <p:cNvPr id="3" name="页脚占位符 2"/>
          <p:cNvSpPr>
            <a:spLocks noGrp="1"/>
          </p:cNvSpPr>
          <p:nvPr>
            <p:ph type="ftr" sz="quarter" idx="11"/>
          </p:nvPr>
        </p:nvSpPr>
        <p:spPr/>
        <p:txBody>
          <a:bodyPr/>
          <a:lstStyle/>
          <a:p>
            <a:pPr lvl="0" eaLnBrk="1" hangingPunct="1"/>
            <a:endParaRPr lang="zh-CN" altLang="en-US" dirty="0"/>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zh-CN" altLang="en-US" dirty="0"/>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eaLnBrk="1" hangingPunct="1"/>
            <a:endParaRPr lang="zh-CN" altLang="en-US" dirty="0"/>
          </a:p>
        </p:txBody>
      </p:sp>
      <p:sp>
        <p:nvSpPr>
          <p:cNvPr id="6" name="页脚占位符 5"/>
          <p:cNvSpPr>
            <a:spLocks noGrp="1"/>
          </p:cNvSpPr>
          <p:nvPr>
            <p:ph type="ftr" sz="quarter" idx="11"/>
          </p:nvPr>
        </p:nvSpPr>
        <p:spPr/>
        <p:txBody>
          <a:bodyPr/>
          <a:lstStyle/>
          <a:p>
            <a:pPr lvl="0" eaLnBrk="1" hangingPunct="1"/>
            <a:endParaRPr lang="zh-CN" altLang="en-US" dirty="0"/>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en-US" dirty="0"/>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eaLnBrk="1" hangingPunct="1"/>
            <a:endParaRPr lang="zh-CN" altLang="en-US" dirty="0"/>
          </a:p>
        </p:txBody>
      </p:sp>
      <p:sp>
        <p:nvSpPr>
          <p:cNvPr id="6" name="页脚占位符 5"/>
          <p:cNvSpPr>
            <a:spLocks noGrp="1"/>
          </p:cNvSpPr>
          <p:nvPr>
            <p:ph type="ftr" sz="quarter" idx="11"/>
          </p:nvPr>
        </p:nvSpPr>
        <p:spPr/>
        <p:txBody>
          <a:bodyPr/>
          <a:lstStyle/>
          <a:p>
            <a:pPr lvl="0" eaLnBrk="1" hangingPunct="1"/>
            <a:endParaRPr lang="zh-CN" altLang="en-US" dirty="0"/>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en-US" dirty="0"/>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4" Type="http://schemas.openxmlformats.org/officeDocument/2006/relationships/theme" Target="../theme/theme3.xml"/><Relationship Id="rId13" Type="http://schemas.openxmlformats.org/officeDocument/2006/relationships/image" Target="../media/image1.jpeg"/><Relationship Id="rId12" Type="http://schemas.openxmlformats.org/officeDocument/2006/relationships/image" Target="../media/image3.jpeg"/><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457200" y="274638"/>
            <a:ext cx="8229600" cy="1143000"/>
          </a:xfrm>
          <a:prstGeom prst="rect">
            <a:avLst/>
          </a:prstGeom>
          <a:noFill/>
          <a:ln w="9525">
            <a:noFill/>
          </a:ln>
        </p:spPr>
        <p:txBody>
          <a:bodyPr anchor="ctr"/>
          <a:lstStyle/>
          <a:p>
            <a:pPr lvl="0"/>
            <a:r>
              <a:rPr lang="zh-CN" altLang="en-US"/>
              <a:t>单击此处编辑母版标题样式</a:t>
            </a:r>
            <a:endParaRPr lang="zh-CN" altLang="en-US"/>
          </a:p>
        </p:txBody>
      </p:sp>
      <p:sp>
        <p:nvSpPr>
          <p:cNvPr id="1027" name="Rectangle 3"/>
          <p:cNvSpPr>
            <a:spLocks noGrp="1"/>
          </p:cNvSpPr>
          <p:nvPr>
            <p:ph type="body" idx="1"/>
          </p:nvPr>
        </p:nvSpPr>
        <p:spPr>
          <a:xfrm>
            <a:off x="457200" y="1600200"/>
            <a:ext cx="8229600" cy="4525963"/>
          </a:xfrm>
          <a:prstGeom prst="rect">
            <a:avLst/>
          </a:prstGeom>
          <a:noFill/>
          <a:ln w="9525">
            <a:noFill/>
          </a:ln>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eaLnBrk="1" hangingPunct="1"/>
            <a:fld id="{BB962C8B-B14F-4D97-AF65-F5344CB8AC3E}" type="datetime1">
              <a:rPr lang="zh-CN" altLang="en-US" dirty="0"/>
            </a:fld>
            <a:endParaRPr lang="zh-CN" altLang="en-US" dirty="0"/>
          </a:p>
        </p:txBody>
      </p:sp>
      <p:sp>
        <p:nvSpPr>
          <p:cNvPr id="1029" name="Rectangle 5"/>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eaLnBrk="1" hangingPunct="1"/>
            <a:endParaRPr lang="zh-CN" altLang="en-US" dirty="0"/>
          </a:p>
        </p:txBody>
      </p:sp>
      <p:sp>
        <p:nvSpPr>
          <p:cNvPr id="1030" name="Rectangle 6"/>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eaLnBrk="1" hangingPunct="1"/>
            <a:fld id="{9A0DB2DC-4C9A-4742-B13C-FB6460FD3503}" type="slidenum">
              <a:rPr lang="zh-CN" altLang="en-US" dirty="0"/>
            </a:fld>
            <a:endParaRPr lang="zh-CN" altLang="en-US" dirty="0"/>
          </a:p>
        </p:txBody>
      </p:sp>
      <p:pic>
        <p:nvPicPr>
          <p:cNvPr id="1031" name="图片 1030" descr="tz0"/>
          <p:cNvPicPr>
            <a:picLocks noChangeAspect="1"/>
          </p:cNvPicPr>
          <p:nvPr userDrawn="1"/>
        </p:nvPicPr>
        <p:blipFill>
          <a:blip r:embed="rId12"/>
          <a:stretch>
            <a:fillRect/>
          </a:stretch>
        </p:blipFill>
        <p:spPr>
          <a:xfrm>
            <a:off x="6516688" y="0"/>
            <a:ext cx="2627312" cy="588963"/>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l" defTabSz="914400" eaLnBrk="1" fontAlgn="base" latinLnBrk="0" hangingPunct="1">
        <a:lnSpc>
          <a:spcPct val="100000"/>
        </a:lnSpc>
        <a:spcBef>
          <a:spcPct val="0"/>
        </a:spcBef>
        <a:spcAft>
          <a:spcPct val="0"/>
        </a:spcAft>
        <a:buSzPct val="100000"/>
        <a:buFont typeface="Wingdings" panose="05000000000000000000" pitchFamily="2" charset="2"/>
        <a:buChar char="l"/>
        <a:defRPr sz="4400" b="1" u="none" kern="1200" baseline="0">
          <a:solidFill>
            <a:srgbClr val="FF0066"/>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SzPct val="100000"/>
        <a:buFont typeface="Wingdings" panose="05000000000000000000" pitchFamily="2" charset="2"/>
        <a:buChar char="n"/>
        <a:defRPr sz="3200" b="1" u="none" kern="1200" baseline="0">
          <a:solidFill>
            <a:srgbClr val="2D2DFF"/>
          </a:solidFill>
          <a:latin typeface="+mn-lt"/>
          <a:ea typeface="+mn-ea"/>
          <a:cs typeface="+mn-cs"/>
        </a:defRPr>
      </a:lvl1pPr>
      <a:lvl2pPr marL="742950" lvl="1" indent="-285750" algn="l" defTabSz="914400" eaLnBrk="0" fontAlgn="base" latinLnBrk="0" hangingPunct="0">
        <a:lnSpc>
          <a:spcPct val="100000"/>
        </a:lnSpc>
        <a:spcBef>
          <a:spcPct val="20000"/>
        </a:spcBef>
        <a:spcAft>
          <a:spcPct val="0"/>
        </a:spcAft>
        <a:buSzPct val="100000"/>
        <a:buFont typeface="Wingdings" panose="05000000000000000000" pitchFamily="2" charset="2"/>
        <a:buChar char="v"/>
        <a:defRPr sz="2800" b="1" u="none" kern="1200" baseline="0">
          <a:solidFill>
            <a:schemeClr val="tx1"/>
          </a:solidFill>
          <a:latin typeface="+mn-lt"/>
          <a:ea typeface="+mn-ea"/>
          <a:cs typeface="+mn-cs"/>
        </a:defRPr>
      </a:lvl2pPr>
      <a:lvl3pPr marL="1143000" lvl="2" indent="-228600" algn="l" defTabSz="914400" eaLnBrk="0" fontAlgn="base" latinLnBrk="0" hangingPunct="0">
        <a:lnSpc>
          <a:spcPct val="100000"/>
        </a:lnSpc>
        <a:spcBef>
          <a:spcPct val="20000"/>
        </a:spcBef>
        <a:spcAft>
          <a:spcPct val="0"/>
        </a:spcAft>
        <a:buFont typeface="Arial" panose="020B0604020202020204" pitchFamily="34" charset="0"/>
        <a:buChar char="•"/>
        <a:defRPr sz="2400" b="1" u="none" kern="1200" baseline="0">
          <a:solidFill>
            <a:schemeClr val="tx1"/>
          </a:solidFill>
          <a:latin typeface="+mn-lt"/>
          <a:ea typeface="+mn-ea"/>
          <a:cs typeface="+mn-cs"/>
        </a:defRPr>
      </a:lvl3pPr>
      <a:lvl4pPr marL="1600200" lvl="3" indent="-228600" algn="l" defTabSz="914400" eaLnBrk="0" fontAlgn="base" latinLnBrk="0" hangingPunct="0">
        <a:lnSpc>
          <a:spcPct val="100000"/>
        </a:lnSpc>
        <a:spcBef>
          <a:spcPct val="20000"/>
        </a:spcBef>
        <a:spcAft>
          <a:spcPct val="0"/>
        </a:spcAft>
        <a:buFont typeface="Arial" panose="020B0604020202020204" pitchFamily="34" charset="0"/>
        <a:buChar char="–"/>
        <a:defRPr sz="2000" b="1" u="none" kern="1200" baseline="0">
          <a:solidFill>
            <a:schemeClr val="tx1"/>
          </a:solidFill>
          <a:latin typeface="+mn-lt"/>
          <a:ea typeface="+mn-ea"/>
          <a:cs typeface="+mn-cs"/>
        </a:defRPr>
      </a:lvl4pPr>
      <a:lvl5pPr marL="2057400" lvl="4" indent="-228600" algn="l" defTabSz="914400" eaLnBrk="0" fontAlgn="base" latinLnBrk="0" hangingPunct="0">
        <a:lnSpc>
          <a:spcPct val="100000"/>
        </a:lnSpc>
        <a:spcBef>
          <a:spcPct val="20000"/>
        </a:spcBef>
        <a:spcAft>
          <a:spcPct val="0"/>
        </a:spcAft>
        <a:buFont typeface="Arial" panose="020B0604020202020204" pitchFamily="34" charset="0"/>
        <a:buChar char="»"/>
        <a:defRPr sz="2000" b="1"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Font typeface="Arial" panose="020B0604020202020204" pitchFamily="34" charset="0"/>
        <a:buChar char="»"/>
        <a:defRPr sz="2000" b="1"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Font typeface="Arial" panose="020B0604020202020204" pitchFamily="34" charset="0"/>
        <a:buChar char="»"/>
        <a:defRPr sz="2000" b="1"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Font typeface="Arial" panose="020B0604020202020204" pitchFamily="34" charset="0"/>
        <a:buChar char="»"/>
        <a:defRPr sz="2000" b="1"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Font typeface="Arial" panose="020B0604020202020204" pitchFamily="34" charset="0"/>
        <a:buChar char="»"/>
        <a:defRPr sz="2000" b="1" u="none" kern="1200" baseline="0">
          <a:solidFill>
            <a:schemeClr val="tx1"/>
          </a:solidFill>
          <a:latin typeface="+mn-lt"/>
          <a:ea typeface="+mn-ea"/>
          <a:cs typeface="+mn-cs"/>
        </a:defRPr>
      </a:lvl9pPr>
    </p:bodyStyle>
    <p:other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u="none" kern="1200" baseline="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457200" y="274638"/>
            <a:ext cx="8229600" cy="1143000"/>
          </a:xfrm>
          <a:prstGeom prst="rect">
            <a:avLst/>
          </a:prstGeom>
          <a:noFill/>
          <a:ln w="9525">
            <a:noFill/>
          </a:ln>
        </p:spPr>
        <p:txBody>
          <a:bodyPr anchor="ctr"/>
          <a:lstStyle/>
          <a:p>
            <a:pPr lvl="0" indent="0"/>
            <a:r>
              <a:rPr lang="zh-CN" altLang="en-US"/>
              <a:t>单击此处编辑母版标题样式</a:t>
            </a:r>
            <a:endParaRPr lang="zh-CN" altLang="en-US"/>
          </a:p>
        </p:txBody>
      </p:sp>
      <p:sp>
        <p:nvSpPr>
          <p:cNvPr id="1027" name="Rectangle 3"/>
          <p:cNvSpPr>
            <a:spLocks noGrp="1"/>
          </p:cNvSpPr>
          <p:nvPr>
            <p:ph type="body"/>
          </p:nvPr>
        </p:nvSpPr>
        <p:spPr>
          <a:xfrm>
            <a:off x="457200" y="1600200"/>
            <a:ext cx="8229600" cy="4525963"/>
          </a:xfrm>
          <a:prstGeom prst="rect">
            <a:avLst/>
          </a:prstGeom>
          <a:noFill/>
          <a:ln w="9525">
            <a:noFill/>
          </a:ln>
        </p:spPr>
        <p:txBody>
          <a:bodyPr anchor="t"/>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1028" name="Rectangle 4"/>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eaLnBrk="1" fontAlgn="base" hangingPunct="1"/>
            <a:fld id="{BB962C8B-B14F-4D97-AF65-F5344CB8AC3E}" type="datetime1">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a:p>
        </p:txBody>
      </p:sp>
      <p:sp>
        <p:nvSpPr>
          <p:cNvPr id="1029" name="Rectangle 5"/>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eaLnBrk="1" fontAlgn="base" hangingPunct="1"/>
            <a:endParaRPr lang="zh-CN" altLang="en-US" strike="noStrike" noProof="1"/>
          </a:p>
        </p:txBody>
      </p:sp>
      <p:sp>
        <p:nvSpPr>
          <p:cNvPr id="1030" name="Rectangle 6"/>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a:p>
        </p:txBody>
      </p:sp>
      <p:pic>
        <p:nvPicPr>
          <p:cNvPr id="1031" name="图片 1030" descr="tz0"/>
          <p:cNvPicPr>
            <a:picLocks noChangeAspect="1"/>
          </p:cNvPicPr>
          <p:nvPr userDrawn="1"/>
        </p:nvPicPr>
        <p:blipFill>
          <a:blip r:embed="rId12"/>
          <a:stretch>
            <a:fillRect/>
          </a:stretch>
        </p:blipFill>
        <p:spPr>
          <a:xfrm>
            <a:off x="6516688" y="0"/>
            <a:ext cx="2627312" cy="588963"/>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marL="0" lvl="0" indent="0" algn="l" defTabSz="914400" eaLnBrk="1" fontAlgn="base" latinLnBrk="0" hangingPunct="1">
        <a:lnSpc>
          <a:spcPct val="100000"/>
        </a:lnSpc>
        <a:spcBef>
          <a:spcPct val="0"/>
        </a:spcBef>
        <a:spcAft>
          <a:spcPct val="0"/>
        </a:spcAft>
        <a:buSzPct val="100000"/>
        <a:buFont typeface="Wingdings" panose="05000000000000000000" pitchFamily="2" charset="2"/>
        <a:buChar char="l"/>
        <a:defRPr sz="4400" b="1" u="none" kern="1200" baseline="0">
          <a:solidFill>
            <a:srgbClr val="FF0066"/>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SzPct val="100000"/>
        <a:buFont typeface="Wingdings" panose="05000000000000000000" pitchFamily="2" charset="2"/>
        <a:buChar char="n"/>
        <a:defRPr sz="3200" b="1" u="none" kern="1200" baseline="0">
          <a:solidFill>
            <a:srgbClr val="2D2DFF"/>
          </a:solidFill>
          <a:latin typeface="+mn-lt"/>
          <a:ea typeface="+mn-ea"/>
          <a:cs typeface="+mn-cs"/>
        </a:defRPr>
      </a:lvl1pPr>
      <a:lvl2pPr marL="742950" lvl="1" indent="-285750" algn="l" defTabSz="914400" eaLnBrk="0" fontAlgn="base" latinLnBrk="0" hangingPunct="0">
        <a:lnSpc>
          <a:spcPct val="100000"/>
        </a:lnSpc>
        <a:spcBef>
          <a:spcPct val="20000"/>
        </a:spcBef>
        <a:spcAft>
          <a:spcPct val="0"/>
        </a:spcAft>
        <a:buSzPct val="100000"/>
        <a:buFont typeface="Wingdings" panose="05000000000000000000" pitchFamily="2" charset="2"/>
        <a:buChar char="v"/>
        <a:defRPr sz="2800" b="1" u="none" kern="1200" baseline="0">
          <a:solidFill>
            <a:schemeClr val="tx1"/>
          </a:solidFill>
          <a:latin typeface="+mn-lt"/>
          <a:ea typeface="+mn-ea"/>
          <a:cs typeface="+mn-cs"/>
        </a:defRPr>
      </a:lvl2pPr>
      <a:lvl3pPr marL="1143000" lvl="2" indent="-228600" algn="l" defTabSz="914400" eaLnBrk="0" fontAlgn="base" latinLnBrk="0" hangingPunct="0">
        <a:lnSpc>
          <a:spcPct val="100000"/>
        </a:lnSpc>
        <a:spcBef>
          <a:spcPct val="20000"/>
        </a:spcBef>
        <a:spcAft>
          <a:spcPct val="0"/>
        </a:spcAft>
        <a:buFont typeface="Arial" panose="020B0604020202020204" pitchFamily="34" charset="0"/>
        <a:buChar char="•"/>
        <a:defRPr sz="2400" b="1" u="none" kern="1200" baseline="0">
          <a:solidFill>
            <a:schemeClr val="tx1"/>
          </a:solidFill>
          <a:latin typeface="+mn-lt"/>
          <a:ea typeface="+mn-ea"/>
          <a:cs typeface="+mn-cs"/>
        </a:defRPr>
      </a:lvl3pPr>
      <a:lvl4pPr marL="1600200" lvl="3" indent="-228600" algn="l" defTabSz="914400" eaLnBrk="0" fontAlgn="base" latinLnBrk="0" hangingPunct="0">
        <a:lnSpc>
          <a:spcPct val="100000"/>
        </a:lnSpc>
        <a:spcBef>
          <a:spcPct val="20000"/>
        </a:spcBef>
        <a:spcAft>
          <a:spcPct val="0"/>
        </a:spcAft>
        <a:buFont typeface="Arial" panose="020B0604020202020204" pitchFamily="34" charset="0"/>
        <a:buChar char="–"/>
        <a:defRPr sz="2000" b="1" u="none" kern="1200" baseline="0">
          <a:solidFill>
            <a:schemeClr val="tx1"/>
          </a:solidFill>
          <a:latin typeface="+mn-lt"/>
          <a:ea typeface="+mn-ea"/>
          <a:cs typeface="+mn-cs"/>
        </a:defRPr>
      </a:lvl4pPr>
      <a:lvl5pPr marL="2057400" lvl="4" indent="-228600" algn="l" defTabSz="914400" eaLnBrk="0" fontAlgn="base" latinLnBrk="0" hangingPunct="0">
        <a:lnSpc>
          <a:spcPct val="100000"/>
        </a:lnSpc>
        <a:spcBef>
          <a:spcPct val="20000"/>
        </a:spcBef>
        <a:spcAft>
          <a:spcPct val="0"/>
        </a:spcAft>
        <a:buFont typeface="Arial" panose="020B0604020202020204" pitchFamily="34" charset="0"/>
        <a:buChar char="»"/>
        <a:defRPr sz="2000" b="1"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Font typeface="Arial" panose="020B0604020202020204" pitchFamily="34" charset="0"/>
        <a:buChar char="»"/>
        <a:defRPr sz="2000" b="1"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Font typeface="Arial" panose="020B0604020202020204" pitchFamily="34" charset="0"/>
        <a:buChar char="»"/>
        <a:defRPr sz="2000" b="1"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Font typeface="Arial" panose="020B0604020202020204" pitchFamily="34" charset="0"/>
        <a:buChar char="»"/>
        <a:defRPr sz="2000" b="1"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Font typeface="Arial" panose="020B0604020202020204" pitchFamily="34" charset="0"/>
        <a:buChar char="»"/>
        <a:defRPr sz="2000" b="1" u="none" kern="1200" baseline="0">
          <a:solidFill>
            <a:schemeClr val="tx1"/>
          </a:solidFill>
          <a:latin typeface="+mn-lt"/>
          <a:ea typeface="+mn-ea"/>
          <a:cs typeface="+mn-cs"/>
        </a:defRPr>
      </a:lvl9pPr>
    </p:bodyStyle>
    <p:other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u="none" kern="1200" baseline="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2050" name="标题占位符 1"/>
          <p:cNvSpPr>
            <a:spLocks noGrp="1"/>
          </p:cNvSpPr>
          <p:nvPr>
            <p:ph type="title"/>
          </p:nvPr>
        </p:nvSpPr>
        <p:spPr>
          <a:xfrm>
            <a:off x="457200" y="274638"/>
            <a:ext cx="8229600" cy="1143000"/>
          </a:xfrm>
          <a:prstGeom prst="rect">
            <a:avLst/>
          </a:prstGeom>
          <a:noFill/>
          <a:ln w="9525">
            <a:noFill/>
          </a:ln>
        </p:spPr>
        <p:txBody>
          <a:bodyPr anchor="ctr"/>
          <a:p>
            <a:pPr lvl="0" indent="0"/>
            <a:r>
              <a:rPr lang="zh-CN" altLang="en-US"/>
              <a:t>单击此处编辑母版标题样式</a:t>
            </a:r>
            <a:endParaRPr lang="zh-CN" altLang="en-US"/>
          </a:p>
        </p:txBody>
      </p:sp>
      <p:sp>
        <p:nvSpPr>
          <p:cNvPr id="2051" name="文本占位符 2"/>
          <p:cNvSpPr>
            <a:spLocks noGrp="1"/>
          </p:cNvSpPr>
          <p:nvPr>
            <p:ph type="body"/>
          </p:nvPr>
        </p:nvSpPr>
        <p:spPr>
          <a:xfrm>
            <a:off x="457200" y="1600200"/>
            <a:ext cx="8229600" cy="4525963"/>
          </a:xfrm>
          <a:prstGeom prst="rect">
            <a:avLst/>
          </a:prstGeom>
          <a:noFill/>
          <a:ln w="9525">
            <a:noFill/>
          </a:ln>
        </p:spPr>
        <p:txBody>
          <a:bodyPr anchor="t"/>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2052" name="日期占位符 3"/>
          <p:cNvSpPr>
            <a:spLocks noGrp="1"/>
          </p:cNvSpPr>
          <p:nvPr>
            <p:ph type="dt" sz="half" idx="2"/>
          </p:nvPr>
        </p:nvSpPr>
        <p:spPr>
          <a:xfrm>
            <a:off x="457200" y="6356350"/>
            <a:ext cx="2133600" cy="365125"/>
          </a:xfrm>
          <a:prstGeom prst="rect">
            <a:avLst/>
          </a:prstGeom>
          <a:noFill/>
          <a:ln w="9525">
            <a:noFill/>
          </a:ln>
        </p:spPr>
        <p:txBody>
          <a:bodyPr anchor="ctr"/>
          <a:lstStyle>
            <a:lvl1pPr>
              <a:defRPr sz="1200">
                <a:solidFill>
                  <a:srgbClr val="898989"/>
                </a:solidFill>
              </a:defRPr>
            </a:lvl1pPr>
          </a:lstStyle>
          <a:p>
            <a:pPr lvl="0" fontAlgn="base"/>
            <a:endParaRPr lang="zh-CN" altLang="en-US" strike="noStrike" noProof="1"/>
          </a:p>
        </p:txBody>
      </p:sp>
      <p:sp>
        <p:nvSpPr>
          <p:cNvPr id="2053" name="页脚占位符 4"/>
          <p:cNvSpPr>
            <a:spLocks noGrp="1"/>
          </p:cNvSpPr>
          <p:nvPr>
            <p:ph type="ftr" sz="quarter" idx="3"/>
          </p:nvPr>
        </p:nvSpPr>
        <p:spPr>
          <a:xfrm>
            <a:off x="3124200" y="6356350"/>
            <a:ext cx="2895600" cy="365125"/>
          </a:xfrm>
          <a:prstGeom prst="rect">
            <a:avLst/>
          </a:prstGeom>
          <a:noFill/>
          <a:ln w="9525">
            <a:noFill/>
          </a:ln>
        </p:spPr>
        <p:txBody>
          <a:bodyPr anchor="ctr"/>
          <a:lstStyle>
            <a:lvl1pPr algn="ctr">
              <a:defRPr sz="1200">
                <a:solidFill>
                  <a:srgbClr val="898989"/>
                </a:solidFill>
              </a:defRPr>
            </a:lvl1pPr>
          </a:lstStyle>
          <a:p>
            <a:pPr lvl="0" fontAlgn="base"/>
          </a:p>
        </p:txBody>
      </p:sp>
      <p:sp>
        <p:nvSpPr>
          <p:cNvPr id="2054" name="灯片编号占位符 5"/>
          <p:cNvSpPr>
            <a:spLocks noGrp="1"/>
          </p:cNvSpPr>
          <p:nvPr>
            <p:ph type="sldNum" sz="quarter" idx="4"/>
          </p:nvPr>
        </p:nvSpPr>
        <p:spPr>
          <a:xfrm>
            <a:off x="6553200" y="6356350"/>
            <a:ext cx="2133600" cy="365125"/>
          </a:xfrm>
          <a:prstGeom prst="rect">
            <a:avLst/>
          </a:prstGeom>
          <a:noFill/>
          <a:ln w="9525">
            <a:noFill/>
          </a:ln>
        </p:spPr>
        <p:txBody>
          <a:bodyPr anchor="ctr"/>
          <a:lstStyle>
            <a:lvl1pPr algn="r">
              <a:defRPr sz="1200">
                <a:solidFill>
                  <a:srgbClr val="898989"/>
                </a:solidFill>
              </a:defRPr>
            </a:lvl1pPr>
          </a:lstStyle>
          <a:p>
            <a:pPr lvl="0" fontAlgn="base"/>
            <a:fld id="{9A0DB2DC-4C9A-4742-B13C-FB6460FD3503}" type="slidenum">
              <a:rPr lang="zh-CN" strike="noStrike" noProof="1">
                <a:latin typeface="Arial" panose="020B0604020202020204" pitchFamily="34" charset="0"/>
                <a:ea typeface="宋体" panose="02010600030101010101" pitchFamily="2" charset="-122"/>
                <a:cs typeface="+mn-ea"/>
              </a:rPr>
            </a:fld>
            <a:endParaRPr lang="zh-CN" strike="noStrike" noProof="1"/>
          </a:p>
        </p:txBody>
      </p:sp>
      <p:pic>
        <p:nvPicPr>
          <p:cNvPr id="2055" name="图片 2054" descr="tz0"/>
          <p:cNvPicPr>
            <a:picLocks noChangeAspect="1"/>
          </p:cNvPicPr>
          <p:nvPr userDrawn="1"/>
        </p:nvPicPr>
        <p:blipFill>
          <a:blip r:embed="rId13"/>
          <a:stretch>
            <a:fillRect/>
          </a:stretch>
        </p:blipFill>
        <p:spPr>
          <a:xfrm>
            <a:off x="6516688" y="0"/>
            <a:ext cx="2627312" cy="588963"/>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med">
    <p:fade/>
  </p:transition>
  <p:hf sldNum="0" hdr="0" ftr="0" dt="0"/>
  <p:txStyles>
    <p:titleStyle>
      <a:lvl1pPr marL="0" lvl="0" indent="0" algn="l" defTabSz="914400" eaLnBrk="1" fontAlgn="base" latinLnBrk="0" hangingPunct="1">
        <a:lnSpc>
          <a:spcPct val="100000"/>
        </a:lnSpc>
        <a:spcBef>
          <a:spcPct val="0"/>
        </a:spcBef>
        <a:spcAft>
          <a:spcPct val="0"/>
        </a:spcAft>
        <a:buNone/>
        <a:defRPr sz="2400" b="1" u="none" kern="1200" baseline="0">
          <a:solidFill>
            <a:schemeClr val="bg1"/>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Font typeface="Arial" panose="020B0604020202020204" pitchFamily="34" charset="0"/>
        <a:buChar char="•"/>
        <a:defRPr sz="1800" u="none" kern="1200" baseline="0">
          <a:solidFill>
            <a:schemeClr val="bg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Font typeface="Arial" panose="020B0604020202020204" pitchFamily="34" charset="0"/>
        <a:buChar char="–"/>
        <a:defRPr sz="1600" u="none" kern="1200" baseline="0">
          <a:solidFill>
            <a:schemeClr val="bg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Font typeface="Arial" panose="020B0604020202020204" pitchFamily="34" charset="0"/>
        <a:buChar char="•"/>
        <a:defRPr sz="1400" u="none" kern="1200" baseline="0">
          <a:solidFill>
            <a:schemeClr val="bg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Font typeface="Arial" panose="020B0604020202020204" pitchFamily="34" charset="0"/>
        <a:buChar char="–"/>
        <a:defRPr sz="1200" u="none" kern="1200" baseline="0">
          <a:solidFill>
            <a:schemeClr val="bg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Font typeface="Arial" panose="020B0604020202020204" pitchFamily="34" charset="0"/>
        <a:buChar char="»"/>
        <a:defRPr sz="1200" u="none" kern="1200" baseline="0">
          <a:solidFill>
            <a:schemeClr val="bg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Font typeface="Arial" panose="020B0604020202020204" pitchFamily="34" charset="0"/>
        <a:buChar char="»"/>
        <a:defRPr sz="1200" u="none" kern="1200" baseline="0">
          <a:solidFill>
            <a:schemeClr val="bg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Font typeface="Arial" panose="020B0604020202020204" pitchFamily="34" charset="0"/>
        <a:buChar char="»"/>
        <a:defRPr sz="1200" u="none" kern="1200" baseline="0">
          <a:solidFill>
            <a:schemeClr val="bg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Font typeface="Arial" panose="020B0604020202020204" pitchFamily="34" charset="0"/>
        <a:buChar char="»"/>
        <a:defRPr sz="1200" u="none" kern="1200" baseline="0">
          <a:solidFill>
            <a:schemeClr val="bg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Font typeface="Arial" panose="020B0604020202020204" pitchFamily="34" charset="0"/>
        <a:buChar char="»"/>
        <a:defRPr sz="1200" u="none" kern="1200" baseline="0">
          <a:solidFill>
            <a:schemeClr val="bg1"/>
          </a:solidFill>
          <a:latin typeface="+mn-lt"/>
          <a:ea typeface="+mn-ea"/>
          <a:cs typeface="+mn-cs"/>
        </a:defRPr>
      </a:lvl9pPr>
    </p:bodyStyle>
    <p:other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11.emf"/><Relationship Id="rId2" Type="http://schemas.openxmlformats.org/officeDocument/2006/relationships/oleObject" Target="../embeddings/oleObject1.bin"/><Relationship Id="rId1" Type="http://schemas.openxmlformats.org/officeDocument/2006/relationships/image" Target="../media/image10.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26.emf"/><Relationship Id="rId1" Type="http://schemas.openxmlformats.org/officeDocument/2006/relationships/oleObject" Target="../embeddings/oleObject2.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jpe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jpeg"/></Relationships>
</file>

<file path=ppt/slides/_rels/slide57.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4.xml"/><Relationship Id="rId3" Type="http://schemas.openxmlformats.org/officeDocument/2006/relationships/image" Target="../media/image32.wmf"/><Relationship Id="rId2" Type="http://schemas.openxmlformats.org/officeDocument/2006/relationships/oleObject" Target="../embeddings/oleObject3.bin"/><Relationship Id="rId1" Type="http://schemas.openxmlformats.org/officeDocument/2006/relationships/image" Target="../media/image31.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5121"/>
          <p:cNvSpPr>
            <a:spLocks noGrp="1"/>
          </p:cNvSpPr>
          <p:nvPr>
            <p:ph type="title"/>
          </p:nvPr>
        </p:nvSpPr>
        <p:spPr/>
        <p:txBody>
          <a:bodyPr anchor="ctr"/>
          <a:lstStyle/>
          <a:p>
            <a:r>
              <a:rPr lang="zh-CN" altLang="en-US" dirty="0"/>
              <a:t>第三部分</a:t>
            </a:r>
            <a:endParaRPr lang="zh-CN" altLang="en-US" dirty="0"/>
          </a:p>
        </p:txBody>
      </p:sp>
      <p:sp>
        <p:nvSpPr>
          <p:cNvPr id="5123" name="文本占位符 5122"/>
          <p:cNvSpPr>
            <a:spLocks noGrp="1"/>
          </p:cNvSpPr>
          <p:nvPr>
            <p:ph type="body" idx="1"/>
          </p:nvPr>
        </p:nvSpPr>
        <p:spPr/>
        <p:txBody>
          <a:bodyPr/>
          <a:lstStyle/>
          <a:p>
            <a:pPr>
              <a:lnSpc>
                <a:spcPct val="150000"/>
              </a:lnSpc>
            </a:pPr>
            <a:r>
              <a:rPr lang="zh-CN" altLang="en-US" dirty="0">
                <a:latin typeface="黑体" panose="02010609060101010101" pitchFamily="1" charset="-122"/>
              </a:rPr>
              <a:t>第7章  内存管理</a:t>
            </a:r>
            <a:endParaRPr lang="zh-CN" altLang="en-US" dirty="0">
              <a:latin typeface="黑体" panose="02010609060101010101" pitchFamily="1" charset="-122"/>
            </a:endParaRPr>
          </a:p>
          <a:p>
            <a:pPr>
              <a:lnSpc>
                <a:spcPct val="150000"/>
              </a:lnSpc>
            </a:pPr>
            <a:r>
              <a:rPr lang="zh-CN" altLang="en-US" dirty="0">
                <a:latin typeface="黑体" panose="02010609060101010101" pitchFamily="1" charset="-122"/>
              </a:rPr>
              <a:t>第8章  虚拟内存</a:t>
            </a:r>
            <a:endParaRPr lang="zh-CN" altLang="en-US" dirty="0">
              <a:latin typeface="黑体" panose="02010609060101010101" pitchFamily="1"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4337"/>
          <p:cNvSpPr>
            <a:spLocks noGrp="1"/>
          </p:cNvSpPr>
          <p:nvPr>
            <p:ph type="title"/>
          </p:nvPr>
        </p:nvSpPr>
        <p:spPr>
          <a:xfrm>
            <a:off x="457200" y="0"/>
            <a:ext cx="8232775" cy="676275"/>
          </a:xfrm>
        </p:spPr>
        <p:txBody>
          <a:bodyPr anchor="ctr"/>
          <a:lstStyle/>
          <a:p>
            <a:pPr>
              <a:buNone/>
            </a:pPr>
            <a:r>
              <a:rPr lang="zh-CN" altLang="en-US" dirty="0"/>
              <a:t>5. 虚拟存储器的特征</a:t>
            </a:r>
            <a:endParaRPr lang="zh-CN" altLang="en-US" dirty="0"/>
          </a:p>
        </p:txBody>
      </p:sp>
      <p:sp>
        <p:nvSpPr>
          <p:cNvPr id="14339" name="矩形 14338"/>
          <p:cNvSpPr/>
          <p:nvPr/>
        </p:nvSpPr>
        <p:spPr>
          <a:xfrm>
            <a:off x="252413" y="1019175"/>
            <a:ext cx="8281987" cy="4649788"/>
          </a:xfrm>
          <a:prstGeom prst="rect">
            <a:avLst/>
          </a:prstGeom>
          <a:noFill/>
          <a:ln w="9525">
            <a:noFill/>
          </a:ln>
        </p:spPr>
        <p:txBody>
          <a:bodyPr vert="horz" wrap="square" lIns="0" tIns="0" rIns="0" bIns="0" anchor="t">
            <a:spAutoFit/>
          </a:bodyPr>
          <a:lstStyle/>
          <a:p>
            <a:pPr lvl="0" eaLnBrk="0" hangingPunct="0">
              <a:lnSpc>
                <a:spcPct val="120000"/>
              </a:lnSpc>
              <a:spcBef>
                <a:spcPct val="50000"/>
              </a:spcBef>
            </a:pPr>
            <a:r>
              <a:rPr lang="zh-CN" altLang="en-US" sz="2800" b="1" dirty="0">
                <a:solidFill>
                  <a:srgbClr val="FF0000"/>
                </a:solidFill>
                <a:latin typeface="黑体" panose="02010609060101010101" pitchFamily="1" charset="-122"/>
                <a:ea typeface="黑体" panose="02010609060101010101" pitchFamily="1" charset="-122"/>
              </a:rPr>
              <a:t>  常规存储器</a:t>
            </a:r>
            <a:r>
              <a:rPr lang="zh-CN" altLang="en-US" sz="2800" b="1" dirty="0">
                <a:latin typeface="黑体" panose="02010609060101010101" pitchFamily="1" charset="-122"/>
                <a:ea typeface="黑体" panose="02010609060101010101" pitchFamily="1" charset="-122"/>
              </a:rPr>
              <a:t>      </a:t>
            </a:r>
            <a:r>
              <a:rPr lang="zh-CN" altLang="en-US" sz="2800" b="1" dirty="0">
                <a:solidFill>
                  <a:srgbClr val="FF0000"/>
                </a:solidFill>
                <a:latin typeface="黑体" panose="02010609060101010101" pitchFamily="1" charset="-122"/>
                <a:ea typeface="黑体" panose="02010609060101010101" pitchFamily="1" charset="-122"/>
              </a:rPr>
              <a:t>虚拟存储器</a:t>
            </a:r>
            <a:endParaRPr lang="zh-CN" altLang="en-US" sz="2800" b="1" dirty="0">
              <a:solidFill>
                <a:srgbClr val="FF0000"/>
              </a:solidFill>
              <a:latin typeface="黑体" panose="02010609060101010101" pitchFamily="1" charset="-122"/>
              <a:ea typeface="黑体" panose="02010609060101010101" pitchFamily="1" charset="-122"/>
            </a:endParaRPr>
          </a:p>
          <a:p>
            <a:pPr lvl="0" eaLnBrk="0" hangingPunct="0">
              <a:lnSpc>
                <a:spcPct val="120000"/>
              </a:lnSpc>
              <a:spcBef>
                <a:spcPct val="50000"/>
              </a:spcBef>
            </a:pPr>
            <a:r>
              <a:rPr lang="zh-CN" altLang="en-US" sz="2800" b="1" dirty="0">
                <a:latin typeface="黑体" panose="02010609060101010101" pitchFamily="1" charset="-122"/>
                <a:ea typeface="黑体" panose="02010609060101010101" pitchFamily="1" charset="-122"/>
              </a:rPr>
              <a:t>   </a:t>
            </a:r>
            <a:r>
              <a:rPr lang="zh-CN" altLang="en-US" sz="2800" b="1" dirty="0">
                <a:latin typeface="Arial" panose="020B0604020202020204" pitchFamily="34" charset="0"/>
                <a:ea typeface="黑体" panose="02010609060101010101" pitchFamily="1" charset="-122"/>
              </a:rPr>
              <a:t>①</a:t>
            </a:r>
            <a:r>
              <a:rPr lang="zh-CN" altLang="en-US" sz="2800" b="1" dirty="0">
                <a:latin typeface="黑体" panose="02010609060101010101" pitchFamily="1" charset="-122"/>
                <a:ea typeface="黑体" panose="02010609060101010101" pitchFamily="1" charset="-122"/>
              </a:rPr>
              <a:t>连续性        </a:t>
            </a:r>
            <a:r>
              <a:rPr lang="zh-CN" altLang="en-US" sz="2800" b="1" dirty="0">
                <a:solidFill>
                  <a:srgbClr val="9933FF"/>
                </a:solidFill>
                <a:latin typeface="Arial" panose="020B0604020202020204" pitchFamily="34" charset="0"/>
                <a:ea typeface="黑体" panose="02010609060101010101" pitchFamily="1" charset="-122"/>
              </a:rPr>
              <a:t>①</a:t>
            </a:r>
            <a:r>
              <a:rPr lang="zh-CN" altLang="en-US" sz="2800" b="1" dirty="0">
                <a:solidFill>
                  <a:srgbClr val="9933FF"/>
                </a:solidFill>
                <a:latin typeface="黑体" panose="02010609060101010101" pitchFamily="1" charset="-122"/>
                <a:ea typeface="黑体" panose="02010609060101010101" pitchFamily="1" charset="-122"/>
              </a:rPr>
              <a:t>离散性</a:t>
            </a:r>
            <a:r>
              <a:rPr lang="zh-CN" altLang="en-US" sz="2800" b="1" dirty="0">
                <a:latin typeface="黑体" panose="02010609060101010101" pitchFamily="1" charset="-122"/>
                <a:ea typeface="黑体" panose="02010609060101010101" pitchFamily="1" charset="-122"/>
              </a:rPr>
              <a:t>：部分装入内存</a:t>
            </a:r>
            <a:endParaRPr lang="zh-CN" altLang="en-US" sz="2800" b="1" dirty="0">
              <a:latin typeface="黑体" panose="02010609060101010101" pitchFamily="1" charset="-122"/>
              <a:ea typeface="黑体" panose="02010609060101010101" pitchFamily="1" charset="-122"/>
            </a:endParaRPr>
          </a:p>
          <a:p>
            <a:pPr lvl="0" eaLnBrk="0" hangingPunct="0">
              <a:lnSpc>
                <a:spcPct val="120000"/>
              </a:lnSpc>
              <a:spcBef>
                <a:spcPct val="50000"/>
              </a:spcBef>
            </a:pPr>
            <a:r>
              <a:rPr lang="zh-CN" altLang="en-US" sz="2800" b="1" dirty="0">
                <a:latin typeface="黑体" panose="02010609060101010101" pitchFamily="1" charset="-122"/>
                <a:ea typeface="黑体" panose="02010609060101010101" pitchFamily="1" charset="-122"/>
              </a:rPr>
              <a:t>   </a:t>
            </a:r>
            <a:r>
              <a:rPr lang="zh-CN" altLang="en-US" sz="2800" b="1" dirty="0">
                <a:latin typeface="Arial" panose="020B0604020202020204" pitchFamily="34" charset="0"/>
                <a:ea typeface="黑体" panose="02010609060101010101" pitchFamily="1" charset="-122"/>
              </a:rPr>
              <a:t>②</a:t>
            </a:r>
            <a:r>
              <a:rPr lang="zh-CN" altLang="en-US" sz="2800" b="1" dirty="0">
                <a:latin typeface="黑体" panose="02010609060101010101" pitchFamily="1" charset="-122"/>
                <a:ea typeface="黑体" panose="02010609060101010101" pitchFamily="1" charset="-122"/>
              </a:rPr>
              <a:t>一次性      </a:t>
            </a:r>
            <a:r>
              <a:rPr lang="zh-CN" altLang="en-US" sz="2800" b="1" dirty="0">
                <a:solidFill>
                  <a:srgbClr val="9933FF"/>
                </a:solidFill>
                <a:latin typeface="黑体" panose="02010609060101010101" pitchFamily="1" charset="-122"/>
                <a:ea typeface="黑体" panose="02010609060101010101" pitchFamily="1" charset="-122"/>
              </a:rPr>
              <a:t>  </a:t>
            </a:r>
            <a:r>
              <a:rPr lang="zh-CN" altLang="en-US" sz="2800" b="1" dirty="0">
                <a:solidFill>
                  <a:srgbClr val="9933FF"/>
                </a:solidFill>
                <a:latin typeface="Arial" panose="020B0604020202020204" pitchFamily="34" charset="0"/>
                <a:ea typeface="黑体" panose="02010609060101010101" pitchFamily="1" charset="-122"/>
              </a:rPr>
              <a:t>②</a:t>
            </a:r>
            <a:r>
              <a:rPr lang="zh-CN" altLang="en-US" sz="2800" b="1" dirty="0">
                <a:solidFill>
                  <a:srgbClr val="9933FF"/>
                </a:solidFill>
                <a:latin typeface="黑体" panose="02010609060101010101" pitchFamily="1" charset="-122"/>
                <a:ea typeface="黑体" panose="02010609060101010101" pitchFamily="1" charset="-122"/>
              </a:rPr>
              <a:t>多次性</a:t>
            </a:r>
            <a:r>
              <a:rPr lang="zh-CN" altLang="en-US" sz="2800" b="1" dirty="0">
                <a:latin typeface="黑体" panose="02010609060101010101" pitchFamily="1" charset="-122"/>
                <a:ea typeface="黑体" panose="02010609060101010101" pitchFamily="1" charset="-122"/>
              </a:rPr>
              <a:t>：多次调入内存</a:t>
            </a:r>
            <a:endParaRPr lang="zh-CN" altLang="en-US" sz="2800" b="1" dirty="0">
              <a:latin typeface="黑体" panose="02010609060101010101" pitchFamily="1" charset="-122"/>
              <a:ea typeface="黑体" panose="02010609060101010101" pitchFamily="1" charset="-122"/>
            </a:endParaRPr>
          </a:p>
          <a:p>
            <a:pPr lvl="0" eaLnBrk="0" hangingPunct="0">
              <a:lnSpc>
                <a:spcPct val="120000"/>
              </a:lnSpc>
              <a:spcBef>
                <a:spcPct val="50000"/>
              </a:spcBef>
            </a:pPr>
            <a:r>
              <a:rPr lang="zh-CN" altLang="en-US" sz="2800" b="1" dirty="0">
                <a:latin typeface="黑体" panose="02010609060101010101" pitchFamily="1" charset="-122"/>
                <a:ea typeface="黑体" panose="02010609060101010101" pitchFamily="1" charset="-122"/>
              </a:rPr>
              <a:t>   </a:t>
            </a:r>
            <a:r>
              <a:rPr lang="zh-CN" altLang="en-US" sz="2800" b="1" dirty="0">
                <a:latin typeface="Arial" panose="020B0604020202020204" pitchFamily="34" charset="0"/>
                <a:ea typeface="黑体" panose="02010609060101010101" pitchFamily="1" charset="-122"/>
              </a:rPr>
              <a:t>③</a:t>
            </a:r>
            <a:r>
              <a:rPr lang="zh-CN" altLang="en-US" sz="2800" b="1" dirty="0">
                <a:latin typeface="黑体" panose="02010609060101010101" pitchFamily="1" charset="-122"/>
                <a:ea typeface="黑体" panose="02010609060101010101" pitchFamily="1" charset="-122"/>
              </a:rPr>
              <a:t>驻留性        </a:t>
            </a:r>
            <a:r>
              <a:rPr lang="zh-CN" altLang="en-US" sz="2800" b="1" dirty="0">
                <a:solidFill>
                  <a:srgbClr val="9933FF"/>
                </a:solidFill>
                <a:latin typeface="Arial" panose="020B0604020202020204" pitchFamily="34" charset="0"/>
                <a:ea typeface="黑体" panose="02010609060101010101" pitchFamily="1" charset="-122"/>
              </a:rPr>
              <a:t>③</a:t>
            </a:r>
            <a:r>
              <a:rPr lang="zh-CN" altLang="en-US" sz="2800" b="1" dirty="0">
                <a:solidFill>
                  <a:srgbClr val="9933FF"/>
                </a:solidFill>
                <a:latin typeface="黑体" panose="02010609060101010101" pitchFamily="1" charset="-122"/>
                <a:ea typeface="黑体" panose="02010609060101010101" pitchFamily="1" charset="-122"/>
              </a:rPr>
              <a:t>交换性</a:t>
            </a:r>
            <a:r>
              <a:rPr lang="zh-CN" altLang="en-US" sz="2800" b="1" dirty="0">
                <a:latin typeface="黑体" panose="02010609060101010101" pitchFamily="1" charset="-122"/>
                <a:ea typeface="黑体" panose="02010609060101010101" pitchFamily="1" charset="-122"/>
              </a:rPr>
              <a:t>：内外存交换</a:t>
            </a:r>
            <a:endParaRPr lang="zh-CN" altLang="en-US" sz="2800" b="1" dirty="0">
              <a:latin typeface="黑体" panose="02010609060101010101" pitchFamily="1" charset="-122"/>
              <a:ea typeface="黑体" panose="02010609060101010101" pitchFamily="1" charset="-122"/>
            </a:endParaRPr>
          </a:p>
          <a:p>
            <a:pPr lvl="0" eaLnBrk="0" hangingPunct="0">
              <a:lnSpc>
                <a:spcPct val="120000"/>
              </a:lnSpc>
              <a:spcBef>
                <a:spcPct val="50000"/>
              </a:spcBef>
            </a:pPr>
            <a:r>
              <a:rPr lang="zh-CN" altLang="en-US" sz="2800" b="1" dirty="0">
                <a:latin typeface="黑体" panose="02010609060101010101" pitchFamily="1" charset="-122"/>
                <a:ea typeface="黑体" panose="02010609060101010101" pitchFamily="1" charset="-122"/>
              </a:rPr>
              <a:t>                   </a:t>
            </a:r>
            <a:r>
              <a:rPr lang="zh-CN" altLang="en-US" sz="2800" b="1" dirty="0">
                <a:solidFill>
                  <a:srgbClr val="9933FF"/>
                </a:solidFill>
                <a:latin typeface="黑体" panose="02010609060101010101" pitchFamily="1" charset="-122"/>
                <a:ea typeface="黑体" panose="02010609060101010101" pitchFamily="1" charset="-122"/>
                <a:sym typeface="黑体" panose="02010609060101010101" pitchFamily="1" charset="-122"/>
              </a:rPr>
              <a:t>④虚拟性</a:t>
            </a:r>
            <a:r>
              <a:rPr lang="zh-CN" altLang="en-US" sz="2800" b="1" dirty="0">
                <a:latin typeface="黑体" panose="02010609060101010101" pitchFamily="1" charset="-122"/>
                <a:ea typeface="黑体" panose="02010609060101010101" pitchFamily="1" charset="-122"/>
                <a:sym typeface="黑体" panose="02010609060101010101" pitchFamily="1" charset="-122"/>
              </a:rPr>
              <a:t>：逻辑上扩大了内存</a:t>
            </a:r>
            <a:endParaRPr lang="zh-CN" altLang="en-US" sz="2800" b="1" dirty="0">
              <a:latin typeface="黑体" panose="02010609060101010101" pitchFamily="1" charset="-122"/>
              <a:ea typeface="黑体" panose="02010609060101010101" pitchFamily="1" charset="-122"/>
              <a:sym typeface="黑体" panose="02010609060101010101" pitchFamily="1" charset="-122"/>
            </a:endParaRPr>
          </a:p>
          <a:p>
            <a:pPr lvl="0" eaLnBrk="0" hangingPunct="0">
              <a:lnSpc>
                <a:spcPct val="120000"/>
              </a:lnSpc>
              <a:spcBef>
                <a:spcPct val="50000"/>
              </a:spcBef>
            </a:pPr>
            <a:r>
              <a:rPr lang="zh-CN" altLang="en-US" sz="2800" b="1" dirty="0">
                <a:latin typeface="黑体" panose="02010609060101010101" pitchFamily="1" charset="-122"/>
                <a:ea typeface="黑体" panose="02010609060101010101" pitchFamily="1" charset="-122"/>
              </a:rPr>
              <a:t>  </a:t>
            </a:r>
            <a:r>
              <a:rPr lang="zh-CN" altLang="en-US" sz="2800" b="1" dirty="0">
                <a:solidFill>
                  <a:srgbClr val="0000FF"/>
                </a:solidFill>
                <a:latin typeface="黑体" panose="02010609060101010101" pitchFamily="1" charset="-122"/>
                <a:ea typeface="黑体" panose="02010609060101010101" pitchFamily="1" charset="-122"/>
              </a:rPr>
              <a:t>以CPU时间和外存空间换取昂贵内存空间，这是操作系统中的资源转换技术</a:t>
            </a:r>
            <a:endParaRPr lang="zh-CN" altLang="en-US" sz="2800" b="1" dirty="0">
              <a:solidFill>
                <a:srgbClr val="0000FF"/>
              </a:solidFill>
              <a:latin typeface="黑体" panose="02010609060101010101" pitchFamily="1" charset="-122"/>
              <a:ea typeface="黑体" panose="02010609060101010101" pitchFamily="1" charset="-122"/>
            </a:endParaRPr>
          </a:p>
        </p:txBody>
      </p:sp>
      <p:sp>
        <p:nvSpPr>
          <p:cNvPr id="20483" name="文本框 7185"/>
          <p:cNvSpPr txBox="1"/>
          <p:nvPr/>
        </p:nvSpPr>
        <p:spPr>
          <a:xfrm>
            <a:off x="33338" y="6354763"/>
            <a:ext cx="1119187" cy="426720"/>
          </a:xfrm>
          <a:prstGeom prst="rect">
            <a:avLst/>
          </a:prstGeom>
          <a:noFill/>
          <a:ln w="76200" cap="flat" cmpd="sng">
            <a:solidFill>
              <a:srgbClr val="000000"/>
            </a:solidFill>
            <a:prstDash val="solid"/>
            <a:miter/>
            <a:headEnd type="none" w="med" len="med"/>
            <a:tailEnd type="none" w="med" len="med"/>
          </a:ln>
        </p:spPr>
        <p:txBody>
          <a:bodyPr wrap="square" lIns="0" tIns="0" rIns="0" bIns="0" anchor="t">
            <a:spAutoFit/>
          </a:bodyPr>
          <a:lstStyle/>
          <a:p>
            <a:pPr lvl="0" indent="0" algn="ctr"/>
            <a:r>
              <a:rPr lang="zh-CN" altLang="en-US" sz="2800" b="1" dirty="0">
                <a:solidFill>
                  <a:srgbClr val="FF0066"/>
                </a:solidFill>
                <a:latin typeface="Arial Black" panose="020B0A04020102020204" charset="0"/>
                <a:ea typeface="黑体" panose="02010609060101010101" pitchFamily="1" charset="-122"/>
              </a:rPr>
              <a:t>增加</a:t>
            </a:r>
            <a:endParaRPr lang="zh-CN" altLang="en-US" sz="2800" b="1" dirty="0">
              <a:solidFill>
                <a:srgbClr val="FF0066"/>
              </a:solidFill>
              <a:latin typeface="Arial Black" panose="020B0A04020102020204" charset="0"/>
              <a:ea typeface="黑体" panose="02010609060101010101"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14339"/>
                                        </p:tgtEl>
                                        <p:attrNameLst>
                                          <p:attrName>style.visibility</p:attrName>
                                        </p:attrNameLst>
                                      </p:cBhvr>
                                      <p:to>
                                        <p:strVal val="visible"/>
                                      </p:to>
                                    </p:set>
                                    <p:animEffect transition="in" filter="slide(fromTop)">
                                      <p:cBhvr>
                                        <p:cTn id="7" dur="500"/>
                                        <p:tgtEl>
                                          <p:spTgt spid="14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5361"/>
          <p:cNvSpPr>
            <a:spLocks noGrp="1"/>
          </p:cNvSpPr>
          <p:nvPr>
            <p:ph type="title"/>
          </p:nvPr>
        </p:nvSpPr>
        <p:spPr/>
        <p:txBody>
          <a:bodyPr anchor="ctr"/>
          <a:lstStyle/>
          <a:p>
            <a:pPr>
              <a:buNone/>
            </a:pPr>
            <a:r>
              <a:rPr lang="zh-CN" altLang="en-US" dirty="0"/>
              <a:t>8.1.2 分页</a:t>
            </a:r>
            <a:endParaRPr lang="zh-CN" altLang="en-US" dirty="0"/>
          </a:p>
        </p:txBody>
      </p:sp>
      <p:sp>
        <p:nvSpPr>
          <p:cNvPr id="15363" name="文本占位符 15362"/>
          <p:cNvSpPr>
            <a:spLocks noGrp="1"/>
          </p:cNvSpPr>
          <p:nvPr>
            <p:ph type="body" idx="1"/>
          </p:nvPr>
        </p:nvSpPr>
        <p:spPr/>
        <p:txBody>
          <a:bodyPr/>
          <a:lstStyle/>
          <a:p>
            <a:pPr>
              <a:lnSpc>
                <a:spcPct val="130000"/>
              </a:lnSpc>
              <a:buNone/>
            </a:pPr>
            <a:r>
              <a:rPr lang="zh-CN" altLang="en-US" dirty="0">
                <a:solidFill>
                  <a:srgbClr val="FF00FF"/>
                </a:solidFill>
              </a:rPr>
              <a:t>1. 页表项</a:t>
            </a:r>
            <a:endParaRPr lang="zh-CN" altLang="en-US" dirty="0">
              <a:solidFill>
                <a:srgbClr val="FF00FF"/>
              </a:solidFill>
            </a:endParaRPr>
          </a:p>
          <a:p>
            <a:pPr>
              <a:lnSpc>
                <a:spcPct val="130000"/>
              </a:lnSpc>
            </a:pPr>
            <a:r>
              <a:rPr lang="zh-CN" altLang="en-US" dirty="0"/>
              <a:t>页表项（页描述子）除了页号对应的块号外，增加存在位和修改位</a:t>
            </a:r>
            <a:endParaRPr lang="zh-CN" altLang="en-US" dirty="0"/>
          </a:p>
          <a:p>
            <a:pPr>
              <a:lnSpc>
                <a:spcPct val="130000"/>
              </a:lnSpc>
              <a:buFont typeface="Wingdings" panose="05000000000000000000" pitchFamily="2" charset="2"/>
              <a:buChar char="l"/>
            </a:pPr>
            <a:r>
              <a:rPr lang="zh-CN" altLang="en-US" dirty="0">
                <a:solidFill>
                  <a:srgbClr val="FF9900"/>
                </a:solidFill>
              </a:rPr>
              <a:t>存在位：</a:t>
            </a:r>
            <a:r>
              <a:rPr lang="zh-CN" altLang="en-US" dirty="0">
                <a:solidFill>
                  <a:schemeClr val="tx1"/>
                </a:solidFill>
              </a:rPr>
              <a:t>该页在内存中</a:t>
            </a:r>
            <a:endParaRPr lang="zh-CN" altLang="en-US" dirty="0">
              <a:solidFill>
                <a:schemeClr val="tx1"/>
              </a:solidFill>
            </a:endParaRPr>
          </a:p>
          <a:p>
            <a:pPr lvl="1">
              <a:lnSpc>
                <a:spcPct val="130000"/>
              </a:lnSpc>
            </a:pPr>
            <a:r>
              <a:rPr lang="zh-CN" altLang="en-US" dirty="0"/>
              <a:t>缺页中断</a:t>
            </a:r>
            <a:endParaRPr lang="zh-CN" altLang="en-US" dirty="0"/>
          </a:p>
          <a:p>
            <a:pPr>
              <a:lnSpc>
                <a:spcPct val="130000"/>
              </a:lnSpc>
              <a:buFont typeface="Wingdings" panose="05000000000000000000" pitchFamily="2" charset="2"/>
              <a:buChar char="l"/>
            </a:pPr>
            <a:r>
              <a:rPr lang="zh-CN" altLang="en-US" dirty="0">
                <a:solidFill>
                  <a:srgbClr val="FF9900"/>
                </a:solidFill>
              </a:rPr>
              <a:t>修改位：</a:t>
            </a:r>
            <a:r>
              <a:rPr lang="zh-CN" altLang="en-US" dirty="0">
                <a:solidFill>
                  <a:schemeClr val="tx1"/>
                </a:solidFill>
              </a:rPr>
              <a:t>该页被修改过</a:t>
            </a:r>
            <a:endParaRPr lang="zh-CN" altLang="en-US" dirty="0">
              <a:solidFill>
                <a:schemeClr val="tx1"/>
              </a:solidFill>
            </a:endParaRPr>
          </a:p>
          <a:p>
            <a:pPr lvl="1">
              <a:lnSpc>
                <a:spcPct val="130000"/>
              </a:lnSpc>
            </a:pPr>
            <a:r>
              <a:rPr lang="zh-CN" altLang="en-US" dirty="0"/>
              <a:t>写回外存</a:t>
            </a:r>
            <a:endParaRPr lang="zh-CN" altLang="en-US" dirty="0"/>
          </a:p>
        </p:txBody>
      </p:sp>
      <p:sp>
        <p:nvSpPr>
          <p:cNvPr id="20483" name="文本框 7185"/>
          <p:cNvSpPr txBox="1"/>
          <p:nvPr/>
        </p:nvSpPr>
        <p:spPr>
          <a:xfrm>
            <a:off x="33338" y="6354763"/>
            <a:ext cx="1119187" cy="430887"/>
          </a:xfrm>
          <a:prstGeom prst="rect">
            <a:avLst/>
          </a:prstGeom>
          <a:noFill/>
          <a:ln w="76200" cap="flat" cmpd="sng">
            <a:solidFill>
              <a:srgbClr val="000000"/>
            </a:solidFill>
            <a:prstDash val="solid"/>
            <a:miter/>
            <a:headEnd type="none" w="med" len="med"/>
            <a:tailEnd type="none" w="med" len="med"/>
          </a:ln>
        </p:spPr>
        <p:txBody>
          <a:bodyPr wrap="square" lIns="0" tIns="0" rIns="0" bIns="0" anchor="t">
            <a:spAutoFit/>
          </a:bodyPr>
          <a:lstStyle/>
          <a:p>
            <a:pPr lvl="0" indent="0" algn="ctr"/>
            <a:r>
              <a:rPr lang="en-US" altLang="zh-CN" sz="2800" b="1" dirty="0" smtClean="0">
                <a:solidFill>
                  <a:srgbClr val="FF0066"/>
                </a:solidFill>
                <a:latin typeface="Arial Black" panose="020B0A04020102020204" charset="0"/>
                <a:ea typeface="黑体" panose="02010609060101010101" pitchFamily="1" charset="-122"/>
              </a:rPr>
              <a:t>P225</a:t>
            </a:r>
            <a:endParaRPr lang="en-US" altLang="zh-CN" sz="2800" b="1" dirty="0">
              <a:solidFill>
                <a:srgbClr val="FF0066"/>
              </a:solidFill>
              <a:latin typeface="Arial Black" panose="020B0A04020102020204" charset="0"/>
              <a:ea typeface="黑体" panose="02010609060101010101" pitchFamily="1"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6385"/>
          <p:cNvSpPr>
            <a:spLocks noGrp="1"/>
          </p:cNvSpPr>
          <p:nvPr>
            <p:ph type="title"/>
          </p:nvPr>
        </p:nvSpPr>
        <p:spPr/>
        <p:txBody>
          <a:bodyPr anchor="ctr"/>
          <a:lstStyle/>
          <a:p>
            <a:r>
              <a:rPr lang="zh-CN" altLang="en-US" dirty="0"/>
              <a:t>页式的页表项</a:t>
            </a:r>
            <a:endParaRPr lang="zh-CN" altLang="en-US" dirty="0"/>
          </a:p>
        </p:txBody>
      </p:sp>
      <p:pic>
        <p:nvPicPr>
          <p:cNvPr id="16387" name="内容占位符 16386" descr="8.2a"/>
          <p:cNvPicPr>
            <a:picLocks noGrp="1" noChangeAspect="1"/>
          </p:cNvPicPr>
          <p:nvPr>
            <p:ph idx="1"/>
          </p:nvPr>
        </p:nvPicPr>
        <p:blipFill>
          <a:blip r:embed="rId1"/>
          <a:stretch>
            <a:fillRect/>
          </a:stretch>
        </p:blipFill>
        <p:spPr>
          <a:xfrm>
            <a:off x="0" y="1958975"/>
            <a:ext cx="9144000" cy="2879725"/>
          </a:xfrm>
        </p:spPr>
      </p:pic>
      <p:sp>
        <p:nvSpPr>
          <p:cNvPr id="16388" name="文本框 16387"/>
          <p:cNvSpPr txBox="1"/>
          <p:nvPr/>
        </p:nvSpPr>
        <p:spPr>
          <a:xfrm>
            <a:off x="457200" y="5189538"/>
            <a:ext cx="4394200" cy="512762"/>
          </a:xfrm>
          <a:prstGeom prst="rect">
            <a:avLst/>
          </a:prstGeom>
          <a:solidFill>
            <a:schemeClr val="bg1">
              <a:alpha val="100000"/>
            </a:schemeClr>
          </a:solidFill>
          <a:ln w="9525">
            <a:noFill/>
          </a:ln>
        </p:spPr>
        <p:txBody>
          <a:bodyPr vert="horz" wrap="square" lIns="0" tIns="0" rIns="0" bIns="0" anchor="t">
            <a:spAutoFit/>
          </a:bodyPr>
          <a:lstStyle/>
          <a:p>
            <a:pPr lvl="0" eaLnBrk="0" hangingPunct="0">
              <a:lnSpc>
                <a:spcPct val="120000"/>
              </a:lnSpc>
              <a:spcBef>
                <a:spcPct val="20000"/>
              </a:spcBef>
            </a:pPr>
            <a:r>
              <a:rPr lang="zh-CN" altLang="en-US" sz="2800" b="1" dirty="0">
                <a:solidFill>
                  <a:srgbClr val="FF00FF"/>
                </a:solidFill>
                <a:latin typeface="黑体" panose="02010609060101010101" pitchFamily="1" charset="-122"/>
                <a:ea typeface="黑体" panose="02010609060101010101" pitchFamily="1" charset="-122"/>
              </a:rPr>
              <a:t>■</a:t>
            </a:r>
            <a:r>
              <a:rPr lang="zh-CN" altLang="en-US" sz="2800" b="1" dirty="0">
                <a:solidFill>
                  <a:srgbClr val="FF0000"/>
                </a:solidFill>
                <a:latin typeface="黑体" panose="02010609060101010101" pitchFamily="1" charset="-122"/>
                <a:ea typeface="黑体" panose="02010609060101010101" pitchFamily="1" charset="-122"/>
              </a:rPr>
              <a:t>一个进程一张页表</a:t>
            </a:r>
            <a:endParaRPr lang="zh-CN" altLang="en-US" sz="2800" b="1" dirty="0">
              <a:solidFill>
                <a:srgbClr val="FF0000"/>
              </a:solidFill>
              <a:latin typeface="黑体" panose="02010609060101010101" pitchFamily="1" charset="-122"/>
              <a:ea typeface="黑体" panose="02010609060101010101" pitchFamily="1" charset="-122"/>
            </a:endParaRPr>
          </a:p>
        </p:txBody>
      </p:sp>
      <p:sp>
        <p:nvSpPr>
          <p:cNvPr id="20483" name="文本框 7185"/>
          <p:cNvSpPr txBox="1"/>
          <p:nvPr/>
        </p:nvSpPr>
        <p:spPr>
          <a:xfrm>
            <a:off x="33338" y="6354763"/>
            <a:ext cx="1119187" cy="430887"/>
          </a:xfrm>
          <a:prstGeom prst="rect">
            <a:avLst/>
          </a:prstGeom>
          <a:noFill/>
          <a:ln w="76200" cap="flat" cmpd="sng">
            <a:solidFill>
              <a:srgbClr val="000000"/>
            </a:solidFill>
            <a:prstDash val="solid"/>
            <a:miter/>
            <a:headEnd type="none" w="med" len="med"/>
            <a:tailEnd type="none" w="med" len="med"/>
          </a:ln>
        </p:spPr>
        <p:txBody>
          <a:bodyPr wrap="square" lIns="0" tIns="0" rIns="0" bIns="0" anchor="t">
            <a:spAutoFit/>
          </a:bodyPr>
          <a:lstStyle/>
          <a:p>
            <a:pPr lvl="0" indent="0" algn="ctr"/>
            <a:r>
              <a:rPr lang="en-US" altLang="zh-CN" sz="2800" b="1" dirty="0" smtClean="0">
                <a:solidFill>
                  <a:srgbClr val="FF0066"/>
                </a:solidFill>
                <a:latin typeface="Arial Black" panose="020B0A04020102020204" charset="0"/>
                <a:ea typeface="黑体" panose="02010609060101010101" pitchFamily="1" charset="-122"/>
              </a:rPr>
              <a:t>P226</a:t>
            </a:r>
            <a:endParaRPr lang="en-US" altLang="zh-CN" sz="2800" b="1" dirty="0">
              <a:solidFill>
                <a:srgbClr val="FF0066"/>
              </a:solidFill>
              <a:latin typeface="Arial Black" panose="020B0A04020102020204" charset="0"/>
              <a:ea typeface="黑体" panose="02010609060101010101" pitchFamily="1"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7409"/>
          <p:cNvSpPr>
            <a:spLocks noGrp="1"/>
          </p:cNvSpPr>
          <p:nvPr>
            <p:ph type="title"/>
          </p:nvPr>
        </p:nvSpPr>
        <p:spPr/>
        <p:txBody>
          <a:bodyPr anchor="ctr"/>
          <a:lstStyle/>
          <a:p>
            <a:r>
              <a:rPr lang="zh-CN" altLang="en-US" dirty="0"/>
              <a:t>段式的段表项</a:t>
            </a:r>
            <a:endParaRPr lang="zh-CN" altLang="en-US" dirty="0"/>
          </a:p>
        </p:txBody>
      </p:sp>
      <p:pic>
        <p:nvPicPr>
          <p:cNvPr id="17411" name="内容占位符 17410" descr="8.2b"/>
          <p:cNvPicPr>
            <a:picLocks noGrp="1" noChangeAspect="1"/>
          </p:cNvPicPr>
          <p:nvPr>
            <p:ph idx="1"/>
          </p:nvPr>
        </p:nvPicPr>
        <p:blipFill>
          <a:blip r:embed="rId1"/>
          <a:stretch>
            <a:fillRect/>
          </a:stretch>
        </p:blipFill>
        <p:spPr>
          <a:xfrm>
            <a:off x="0" y="1568450"/>
            <a:ext cx="9564688" cy="3013075"/>
          </a:xfrm>
        </p:spPr>
      </p:pic>
      <p:sp>
        <p:nvSpPr>
          <p:cNvPr id="17412" name="文本框 17411"/>
          <p:cNvSpPr txBox="1"/>
          <p:nvPr/>
        </p:nvSpPr>
        <p:spPr>
          <a:xfrm>
            <a:off x="457200" y="5189538"/>
            <a:ext cx="4394200" cy="512762"/>
          </a:xfrm>
          <a:prstGeom prst="rect">
            <a:avLst/>
          </a:prstGeom>
          <a:solidFill>
            <a:schemeClr val="bg1">
              <a:alpha val="100000"/>
            </a:schemeClr>
          </a:solidFill>
          <a:ln w="9525">
            <a:noFill/>
          </a:ln>
        </p:spPr>
        <p:txBody>
          <a:bodyPr vert="horz" wrap="square" lIns="0" tIns="0" rIns="0" bIns="0" anchor="t">
            <a:spAutoFit/>
          </a:bodyPr>
          <a:lstStyle/>
          <a:p>
            <a:pPr lvl="0" eaLnBrk="0" hangingPunct="0">
              <a:lnSpc>
                <a:spcPct val="120000"/>
              </a:lnSpc>
              <a:spcBef>
                <a:spcPct val="20000"/>
              </a:spcBef>
            </a:pPr>
            <a:r>
              <a:rPr lang="zh-CN" altLang="en-US" sz="2800" b="1" dirty="0">
                <a:solidFill>
                  <a:srgbClr val="FF00FF"/>
                </a:solidFill>
                <a:latin typeface="黑体" panose="02010609060101010101" pitchFamily="1" charset="-122"/>
                <a:ea typeface="黑体" panose="02010609060101010101" pitchFamily="1" charset="-122"/>
              </a:rPr>
              <a:t>■</a:t>
            </a:r>
            <a:r>
              <a:rPr lang="zh-CN" altLang="en-US" sz="2800" b="1" dirty="0">
                <a:solidFill>
                  <a:srgbClr val="FF0000"/>
                </a:solidFill>
                <a:latin typeface="黑体" panose="02010609060101010101" pitchFamily="1" charset="-122"/>
                <a:ea typeface="黑体" panose="02010609060101010101" pitchFamily="1" charset="-122"/>
              </a:rPr>
              <a:t>一个进程一张段表</a:t>
            </a:r>
            <a:endParaRPr lang="zh-CN" altLang="en-US" sz="2800" b="1" dirty="0">
              <a:solidFill>
                <a:srgbClr val="FF0000"/>
              </a:solidFill>
              <a:latin typeface="黑体" panose="02010609060101010101" pitchFamily="1" charset="-122"/>
              <a:ea typeface="黑体" panose="02010609060101010101" pitchFamily="1" charset="-122"/>
            </a:endParaRPr>
          </a:p>
        </p:txBody>
      </p:sp>
      <p:sp>
        <p:nvSpPr>
          <p:cNvPr id="20483" name="文本框 7185"/>
          <p:cNvSpPr txBox="1"/>
          <p:nvPr/>
        </p:nvSpPr>
        <p:spPr>
          <a:xfrm>
            <a:off x="33338" y="6354763"/>
            <a:ext cx="1119187" cy="430887"/>
          </a:xfrm>
          <a:prstGeom prst="rect">
            <a:avLst/>
          </a:prstGeom>
          <a:noFill/>
          <a:ln w="76200" cap="flat" cmpd="sng">
            <a:solidFill>
              <a:srgbClr val="000000"/>
            </a:solidFill>
            <a:prstDash val="solid"/>
            <a:miter/>
            <a:headEnd type="none" w="med" len="med"/>
            <a:tailEnd type="none" w="med" len="med"/>
          </a:ln>
        </p:spPr>
        <p:txBody>
          <a:bodyPr wrap="square" lIns="0" tIns="0" rIns="0" bIns="0" anchor="t">
            <a:spAutoFit/>
          </a:bodyPr>
          <a:lstStyle/>
          <a:p>
            <a:pPr lvl="0" indent="0" algn="ctr"/>
            <a:r>
              <a:rPr lang="en-US" altLang="zh-CN" sz="2800" b="1" dirty="0" smtClean="0">
                <a:solidFill>
                  <a:srgbClr val="FF0066"/>
                </a:solidFill>
                <a:latin typeface="Arial Black" panose="020B0A04020102020204" charset="0"/>
                <a:ea typeface="黑体" panose="02010609060101010101" pitchFamily="1" charset="-122"/>
              </a:rPr>
              <a:t>P226</a:t>
            </a:r>
            <a:endParaRPr lang="en-US" altLang="zh-CN" sz="2800" b="1" dirty="0">
              <a:solidFill>
                <a:srgbClr val="FF0066"/>
              </a:solidFill>
              <a:latin typeface="Arial Black" panose="020B0A04020102020204" charset="0"/>
              <a:ea typeface="黑体" panose="02010609060101010101" pitchFamily="1"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8433"/>
          <p:cNvSpPr>
            <a:spLocks noGrp="1"/>
          </p:cNvSpPr>
          <p:nvPr>
            <p:ph type="title"/>
          </p:nvPr>
        </p:nvSpPr>
        <p:spPr/>
        <p:txBody>
          <a:bodyPr anchor="ctr"/>
          <a:lstStyle/>
          <a:p>
            <a:r>
              <a:rPr lang="zh-CN" altLang="en-US" dirty="0"/>
              <a:t>段页式的段表页表项</a:t>
            </a:r>
            <a:endParaRPr lang="zh-CN" altLang="en-US" dirty="0"/>
          </a:p>
        </p:txBody>
      </p:sp>
      <p:pic>
        <p:nvPicPr>
          <p:cNvPr id="18435" name="内容占位符 18434" descr="8.2C"/>
          <p:cNvPicPr>
            <a:picLocks noGrp="1" noChangeAspect="1"/>
          </p:cNvPicPr>
          <p:nvPr>
            <p:ph idx="1"/>
          </p:nvPr>
        </p:nvPicPr>
        <p:blipFill>
          <a:blip r:embed="rId1"/>
          <a:stretch>
            <a:fillRect/>
          </a:stretch>
        </p:blipFill>
        <p:spPr>
          <a:xfrm>
            <a:off x="0" y="1419225"/>
            <a:ext cx="9267825" cy="3306763"/>
          </a:xfrm>
        </p:spPr>
      </p:pic>
      <p:sp>
        <p:nvSpPr>
          <p:cNvPr id="18436" name="文本框 18435"/>
          <p:cNvSpPr txBox="1"/>
          <p:nvPr/>
        </p:nvSpPr>
        <p:spPr>
          <a:xfrm>
            <a:off x="457200" y="5191125"/>
            <a:ext cx="8810625" cy="1108075"/>
          </a:xfrm>
          <a:prstGeom prst="rect">
            <a:avLst/>
          </a:prstGeom>
          <a:solidFill>
            <a:schemeClr val="bg1">
              <a:alpha val="100000"/>
            </a:schemeClr>
          </a:solidFill>
          <a:ln w="9525">
            <a:noFill/>
          </a:ln>
        </p:spPr>
        <p:txBody>
          <a:bodyPr vert="horz" wrap="square" lIns="0" tIns="0" rIns="0" bIns="0" anchor="t">
            <a:spAutoFit/>
          </a:bodyPr>
          <a:lstStyle/>
          <a:p>
            <a:pPr lvl="0" eaLnBrk="0" hangingPunct="0">
              <a:lnSpc>
                <a:spcPct val="120000"/>
              </a:lnSpc>
              <a:spcBef>
                <a:spcPct val="20000"/>
              </a:spcBef>
            </a:pPr>
            <a:r>
              <a:rPr lang="zh-CN" altLang="en-US" sz="2800" b="1" dirty="0">
                <a:solidFill>
                  <a:srgbClr val="FF00FF"/>
                </a:solidFill>
                <a:latin typeface="黑体" panose="02010609060101010101" pitchFamily="1" charset="-122"/>
                <a:ea typeface="黑体" panose="02010609060101010101" pitchFamily="1" charset="-122"/>
              </a:rPr>
              <a:t>■先分段，段内再分页</a:t>
            </a:r>
            <a:endParaRPr lang="zh-CN" altLang="en-US" sz="2800" b="1" dirty="0">
              <a:solidFill>
                <a:srgbClr val="FF00FF"/>
              </a:solidFill>
              <a:latin typeface="黑体" panose="02010609060101010101" pitchFamily="1" charset="-122"/>
              <a:ea typeface="黑体" panose="02010609060101010101" pitchFamily="1" charset="-122"/>
            </a:endParaRPr>
          </a:p>
          <a:p>
            <a:pPr lvl="0" eaLnBrk="0" hangingPunct="0">
              <a:lnSpc>
                <a:spcPct val="120000"/>
              </a:lnSpc>
              <a:spcBef>
                <a:spcPct val="20000"/>
              </a:spcBef>
            </a:pPr>
            <a:r>
              <a:rPr lang="zh-CN" altLang="en-US" sz="2800" b="1" dirty="0">
                <a:solidFill>
                  <a:srgbClr val="FF0000"/>
                </a:solidFill>
                <a:latin typeface="黑体" panose="02010609060101010101" pitchFamily="1" charset="-122"/>
                <a:ea typeface="黑体" panose="02010609060101010101" pitchFamily="1" charset="-122"/>
              </a:rPr>
              <a:t>一个进程一张段表，每个段一张页表</a:t>
            </a:r>
            <a:endParaRPr lang="zh-CN" altLang="en-US" sz="2800" b="1" dirty="0">
              <a:solidFill>
                <a:srgbClr val="FF0000"/>
              </a:solidFill>
              <a:latin typeface="黑体" panose="02010609060101010101" pitchFamily="1" charset="-122"/>
              <a:ea typeface="黑体" panose="02010609060101010101" pitchFamily="1" charset="-122"/>
            </a:endParaRPr>
          </a:p>
        </p:txBody>
      </p:sp>
      <p:sp>
        <p:nvSpPr>
          <p:cNvPr id="20483" name="文本框 7185"/>
          <p:cNvSpPr txBox="1"/>
          <p:nvPr/>
        </p:nvSpPr>
        <p:spPr>
          <a:xfrm>
            <a:off x="33338" y="6354763"/>
            <a:ext cx="1119187" cy="430887"/>
          </a:xfrm>
          <a:prstGeom prst="rect">
            <a:avLst/>
          </a:prstGeom>
          <a:noFill/>
          <a:ln w="76200" cap="flat" cmpd="sng">
            <a:solidFill>
              <a:srgbClr val="000000"/>
            </a:solidFill>
            <a:prstDash val="solid"/>
            <a:miter/>
            <a:headEnd type="none" w="med" len="med"/>
            <a:tailEnd type="none" w="med" len="med"/>
          </a:ln>
        </p:spPr>
        <p:txBody>
          <a:bodyPr wrap="square" lIns="0" tIns="0" rIns="0" bIns="0" anchor="t">
            <a:spAutoFit/>
          </a:bodyPr>
          <a:lstStyle/>
          <a:p>
            <a:pPr lvl="0" indent="0" algn="ctr"/>
            <a:r>
              <a:rPr lang="en-US" altLang="zh-CN" sz="2800" b="1" dirty="0" smtClean="0">
                <a:solidFill>
                  <a:srgbClr val="FF0066"/>
                </a:solidFill>
                <a:latin typeface="Arial Black" panose="020B0A04020102020204" charset="0"/>
                <a:ea typeface="黑体" panose="02010609060101010101" pitchFamily="1" charset="-122"/>
              </a:rPr>
              <a:t>P226</a:t>
            </a:r>
            <a:endParaRPr lang="en-US" altLang="zh-CN" sz="2800" b="1" dirty="0">
              <a:solidFill>
                <a:srgbClr val="FF0066"/>
              </a:solidFill>
              <a:latin typeface="Arial Black" panose="020B0A04020102020204" charset="0"/>
              <a:ea typeface="黑体" panose="02010609060101010101" pitchFamily="1"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9457"/>
          <p:cNvSpPr>
            <a:spLocks noGrp="1"/>
          </p:cNvSpPr>
          <p:nvPr>
            <p:ph type="title"/>
          </p:nvPr>
        </p:nvSpPr>
        <p:spPr/>
        <p:txBody>
          <a:bodyPr anchor="ctr"/>
          <a:lstStyle/>
          <a:p>
            <a:r>
              <a:rPr lang="zh-CN" altLang="en-US" dirty="0"/>
              <a:t>分页系统的地址转换</a:t>
            </a:r>
            <a:endParaRPr lang="zh-CN" altLang="en-US" dirty="0"/>
          </a:p>
        </p:txBody>
      </p:sp>
      <p:pic>
        <p:nvPicPr>
          <p:cNvPr id="19459" name="内容占位符 19458" descr="8.3"/>
          <p:cNvPicPr>
            <a:picLocks noGrp="1" noChangeAspect="1"/>
          </p:cNvPicPr>
          <p:nvPr>
            <p:ph idx="1"/>
          </p:nvPr>
        </p:nvPicPr>
        <p:blipFill>
          <a:blip r:embed="rId1"/>
          <a:srcRect b="9854"/>
          <a:stretch>
            <a:fillRect/>
          </a:stretch>
        </p:blipFill>
        <p:spPr>
          <a:xfrm>
            <a:off x="25400" y="1635125"/>
            <a:ext cx="9118600" cy="5222875"/>
          </a:xfrm>
        </p:spPr>
      </p:pic>
      <p:sp>
        <p:nvSpPr>
          <p:cNvPr id="20483" name="文本框 7185"/>
          <p:cNvSpPr txBox="1"/>
          <p:nvPr/>
        </p:nvSpPr>
        <p:spPr>
          <a:xfrm>
            <a:off x="139383" y="5849303"/>
            <a:ext cx="1119187" cy="430887"/>
          </a:xfrm>
          <a:prstGeom prst="rect">
            <a:avLst/>
          </a:prstGeom>
          <a:noFill/>
          <a:ln w="76200" cap="flat" cmpd="sng">
            <a:solidFill>
              <a:srgbClr val="000000"/>
            </a:solidFill>
            <a:prstDash val="solid"/>
            <a:miter/>
            <a:headEnd type="none" w="med" len="med"/>
            <a:tailEnd type="none" w="med" len="med"/>
          </a:ln>
        </p:spPr>
        <p:txBody>
          <a:bodyPr wrap="square" lIns="0" tIns="0" rIns="0" bIns="0" anchor="t">
            <a:spAutoFit/>
          </a:bodyPr>
          <a:lstStyle/>
          <a:p>
            <a:pPr lvl="0" indent="0" algn="ctr"/>
            <a:r>
              <a:rPr lang="en-US" altLang="zh-CN" sz="2800" b="1" dirty="0" smtClean="0">
                <a:solidFill>
                  <a:srgbClr val="FF0066"/>
                </a:solidFill>
                <a:latin typeface="Arial Black" panose="020B0A04020102020204" charset="0"/>
                <a:ea typeface="黑体" panose="02010609060101010101" pitchFamily="1" charset="-122"/>
              </a:rPr>
              <a:t>P226</a:t>
            </a:r>
            <a:endParaRPr lang="en-US" altLang="zh-CN" sz="2800" b="1" dirty="0">
              <a:solidFill>
                <a:srgbClr val="FF0066"/>
              </a:solidFill>
              <a:latin typeface="Arial Black" panose="020B0A04020102020204" charset="0"/>
              <a:ea typeface="黑体" panose="02010609060101010101" pitchFamily="1" charset="-122"/>
            </a:endParaRPr>
          </a:p>
        </p:txBody>
      </p:sp>
      <p:sp>
        <p:nvSpPr>
          <p:cNvPr id="18436" name="文本框 18435"/>
          <p:cNvSpPr txBox="1"/>
          <p:nvPr/>
        </p:nvSpPr>
        <p:spPr>
          <a:xfrm>
            <a:off x="2550795" y="5897245"/>
            <a:ext cx="3576320" cy="368300"/>
          </a:xfrm>
          <a:prstGeom prst="rect">
            <a:avLst/>
          </a:prstGeom>
          <a:noFill/>
          <a:ln w="9525">
            <a:noFill/>
          </a:ln>
        </p:spPr>
        <p:txBody>
          <a:bodyPr vert="horz" wrap="square" lIns="0" tIns="0" rIns="0" bIns="0" anchor="t">
            <a:spAutoFit/>
          </a:bodyPr>
          <a:lstStyle/>
          <a:p>
            <a:pPr lvl="0" eaLnBrk="0" hangingPunct="0">
              <a:lnSpc>
                <a:spcPct val="60000"/>
              </a:lnSpc>
              <a:spcBef>
                <a:spcPct val="20000"/>
              </a:spcBef>
            </a:pPr>
            <a:r>
              <a:rPr lang="en-US" altLang="zh-CN" sz="2800" b="1" dirty="0">
                <a:solidFill>
                  <a:srgbClr val="FF0000"/>
                </a:solidFill>
                <a:latin typeface="黑体" panose="02010609060101010101" pitchFamily="1" charset="-122"/>
                <a:ea typeface="黑体" panose="02010609060101010101" pitchFamily="1" charset="-122"/>
              </a:rPr>
              <a:t>P</a:t>
            </a:r>
            <a:r>
              <a:rPr lang="zh-CN" altLang="en-US" sz="2800" b="1" dirty="0">
                <a:solidFill>
                  <a:srgbClr val="FF0000"/>
                </a:solidFill>
                <a:latin typeface="黑体" panose="02010609060101010101" pitchFamily="1" charset="-122"/>
                <a:ea typeface="黑体" panose="02010609060101010101" pitchFamily="1" charset="-122"/>
              </a:rPr>
              <a:t>存在位 </a:t>
            </a:r>
            <a:r>
              <a:rPr lang="en-US" altLang="zh-CN" sz="2800" b="1" dirty="0">
                <a:solidFill>
                  <a:srgbClr val="FF0000"/>
                </a:solidFill>
                <a:latin typeface="黑体" panose="02010609060101010101" pitchFamily="1" charset="-122"/>
                <a:ea typeface="黑体" panose="02010609060101010101" pitchFamily="1" charset="-122"/>
              </a:rPr>
              <a:t>M</a:t>
            </a:r>
            <a:r>
              <a:rPr lang="zh-CN" altLang="en-US" sz="2800" b="1" dirty="0">
                <a:solidFill>
                  <a:srgbClr val="FF0000"/>
                </a:solidFill>
                <a:latin typeface="黑体" panose="02010609060101010101" pitchFamily="1" charset="-122"/>
                <a:ea typeface="黑体" panose="02010609060101010101" pitchFamily="1" charset="-122"/>
              </a:rPr>
              <a:t>修改位</a:t>
            </a:r>
            <a:endParaRPr lang="zh-CN" altLang="en-US" sz="2800" b="1" dirty="0">
              <a:solidFill>
                <a:srgbClr val="FF0000"/>
              </a:solidFill>
              <a:latin typeface="黑体" panose="02010609060101010101" pitchFamily="1" charset="-122"/>
              <a:ea typeface="黑体" panose="02010609060101010101" pitchFamily="1" charset="-122"/>
            </a:endParaRPr>
          </a:p>
        </p:txBody>
      </p:sp>
      <p:cxnSp>
        <p:nvCxnSpPr>
          <p:cNvPr id="2" name="直接箭头连接符 1"/>
          <p:cNvCxnSpPr/>
          <p:nvPr/>
        </p:nvCxnSpPr>
        <p:spPr>
          <a:xfrm flipV="1">
            <a:off x="3491865" y="5301615"/>
            <a:ext cx="575945" cy="358140"/>
          </a:xfrm>
          <a:prstGeom prst="straightConnector1">
            <a:avLst/>
          </a:prstGeom>
          <a:ln w="28575" cmpd="sng">
            <a:solidFill>
              <a:srgbClr val="FF00FF"/>
            </a:solidFill>
            <a:prstDash val="solid"/>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66561"/>
          <p:cNvSpPr>
            <a:spLocks noGrp="1"/>
          </p:cNvSpPr>
          <p:nvPr>
            <p:ph type="title"/>
          </p:nvPr>
        </p:nvSpPr>
        <p:spPr>
          <a:xfrm>
            <a:off x="468313" y="404813"/>
            <a:ext cx="8229600" cy="1143000"/>
          </a:xfrm>
        </p:spPr>
        <p:txBody>
          <a:bodyPr anchor="ctr"/>
          <a:lstStyle/>
          <a:p>
            <a:r>
              <a:rPr lang="zh-CN" altLang="en-US" dirty="0">
                <a:solidFill>
                  <a:srgbClr val="2D2DFF"/>
                </a:solidFill>
              </a:rPr>
              <a:t>虚拟存储管理  习题</a:t>
            </a:r>
            <a:endParaRPr lang="zh-CN" altLang="en-US" dirty="0">
              <a:solidFill>
                <a:srgbClr val="2D2DFF"/>
              </a:solidFill>
            </a:endParaRPr>
          </a:p>
        </p:txBody>
      </p:sp>
      <p:sp>
        <p:nvSpPr>
          <p:cNvPr id="66563" name="文本框 66562"/>
          <p:cNvSpPr txBox="1"/>
          <p:nvPr/>
        </p:nvSpPr>
        <p:spPr>
          <a:xfrm>
            <a:off x="468313" y="1557338"/>
            <a:ext cx="8281987" cy="3286125"/>
          </a:xfrm>
          <a:prstGeom prst="rect">
            <a:avLst/>
          </a:prstGeom>
          <a:noFill/>
          <a:ln w="9525">
            <a:noFill/>
          </a:ln>
        </p:spPr>
        <p:txBody>
          <a:bodyPr vert="horz" wrap="square" lIns="0" tIns="0" rIns="0" bIns="0" anchor="t">
            <a:spAutoFit/>
          </a:bodyPr>
          <a:lstStyle/>
          <a:p>
            <a:pPr lvl="0" eaLnBrk="0" hangingPunct="0">
              <a:spcBef>
                <a:spcPct val="50000"/>
              </a:spcBef>
            </a:pPr>
            <a:r>
              <a:rPr lang="zh-CN" altLang="en-US" sz="2400" b="1">
                <a:solidFill>
                  <a:srgbClr val="FF0000"/>
                </a:solidFill>
                <a:latin typeface="Arial" panose="020B0604020202020204" pitchFamily="34" charset="0"/>
                <a:ea typeface="黑体" panose="02010609060101010101" pitchFamily="1" charset="-122"/>
              </a:rPr>
              <a:t>习题</a:t>
            </a:r>
            <a:r>
              <a:rPr lang="en-US" altLang="zh-CN" sz="2400" b="1">
                <a:solidFill>
                  <a:srgbClr val="FF0000"/>
                </a:solidFill>
                <a:latin typeface="Arial" panose="020B0604020202020204" pitchFamily="34" charset="0"/>
                <a:ea typeface="黑体" panose="02010609060101010101" pitchFamily="1" charset="-122"/>
              </a:rPr>
              <a:t>2</a:t>
            </a:r>
            <a:r>
              <a:rPr lang="zh-CN" altLang="en-US" sz="2400" b="1">
                <a:solidFill>
                  <a:srgbClr val="FF0000"/>
                </a:solidFill>
                <a:latin typeface="Arial" panose="020B0604020202020204" pitchFamily="34" charset="0"/>
                <a:ea typeface="黑体" panose="02010609060101010101" pitchFamily="1" charset="-122"/>
              </a:rPr>
              <a:t>：</a:t>
            </a:r>
            <a:r>
              <a:rPr lang="zh-CN" altLang="en-US" sz="2400" b="1">
                <a:latin typeface="Arial" panose="020B0604020202020204" pitchFamily="34" charset="0"/>
                <a:ea typeface="黑体" panose="02010609060101010101" pitchFamily="1" charset="-122"/>
              </a:rPr>
              <a:t>在一个采用分页式虚拟存储管理的系统中，有一用户作业，它依次要访问的字地址序列是：</a:t>
            </a:r>
            <a:r>
              <a:rPr lang="en-US" altLang="zh-CN" sz="2400" b="1">
                <a:latin typeface="Arial" panose="020B0604020202020204" pitchFamily="34" charset="0"/>
                <a:ea typeface="黑体" panose="02010609060101010101" pitchFamily="1" charset="-122"/>
              </a:rPr>
              <a:t>115</a:t>
            </a:r>
            <a:r>
              <a:rPr lang="zh-CN" altLang="en-US" sz="2400" b="1">
                <a:latin typeface="Arial" panose="020B0604020202020204" pitchFamily="34" charset="0"/>
                <a:ea typeface="黑体" panose="02010609060101010101" pitchFamily="1" charset="-122"/>
              </a:rPr>
              <a:t>，</a:t>
            </a:r>
            <a:r>
              <a:rPr lang="en-US" altLang="zh-CN" sz="2400" b="1">
                <a:latin typeface="Arial" panose="020B0604020202020204" pitchFamily="34" charset="0"/>
                <a:ea typeface="黑体" panose="02010609060101010101" pitchFamily="1" charset="-122"/>
              </a:rPr>
              <a:t>228</a:t>
            </a:r>
            <a:r>
              <a:rPr lang="zh-CN" altLang="en-US" sz="2400" b="1">
                <a:latin typeface="Arial" panose="020B0604020202020204" pitchFamily="34" charset="0"/>
                <a:ea typeface="黑体" panose="02010609060101010101" pitchFamily="1" charset="-122"/>
              </a:rPr>
              <a:t>，</a:t>
            </a:r>
            <a:r>
              <a:rPr lang="en-US" altLang="zh-CN" sz="2400" b="1">
                <a:latin typeface="Arial" panose="020B0604020202020204" pitchFamily="34" charset="0"/>
                <a:ea typeface="黑体" panose="02010609060101010101" pitchFamily="1" charset="-122"/>
              </a:rPr>
              <a:t>120</a:t>
            </a:r>
            <a:r>
              <a:rPr lang="zh-CN" altLang="en-US" sz="2400" b="1">
                <a:latin typeface="Arial" panose="020B0604020202020204" pitchFamily="34" charset="0"/>
                <a:ea typeface="黑体" panose="02010609060101010101" pitchFamily="1" charset="-122"/>
              </a:rPr>
              <a:t>，</a:t>
            </a:r>
            <a:r>
              <a:rPr lang="en-US" altLang="zh-CN" sz="2400" b="1">
                <a:latin typeface="Arial" panose="020B0604020202020204" pitchFamily="34" charset="0"/>
                <a:ea typeface="黑体" panose="02010609060101010101" pitchFamily="1" charset="-122"/>
              </a:rPr>
              <a:t>88</a:t>
            </a:r>
            <a:r>
              <a:rPr lang="zh-CN" altLang="en-US" sz="2400" b="1">
                <a:latin typeface="Arial" panose="020B0604020202020204" pitchFamily="34" charset="0"/>
                <a:ea typeface="黑体" panose="02010609060101010101" pitchFamily="1" charset="-122"/>
              </a:rPr>
              <a:t>，</a:t>
            </a:r>
            <a:r>
              <a:rPr lang="en-US" altLang="zh-CN" sz="2400" b="1">
                <a:latin typeface="Arial" panose="020B0604020202020204" pitchFamily="34" charset="0"/>
                <a:ea typeface="黑体" panose="02010609060101010101" pitchFamily="1" charset="-122"/>
              </a:rPr>
              <a:t>446</a:t>
            </a:r>
            <a:r>
              <a:rPr lang="zh-CN" altLang="en-US" sz="2400" b="1">
                <a:latin typeface="Arial" panose="020B0604020202020204" pitchFamily="34" charset="0"/>
                <a:ea typeface="黑体" panose="02010609060101010101" pitchFamily="1" charset="-122"/>
              </a:rPr>
              <a:t>，</a:t>
            </a:r>
            <a:r>
              <a:rPr lang="en-US" altLang="zh-CN" sz="2400" b="1">
                <a:latin typeface="Arial" panose="020B0604020202020204" pitchFamily="34" charset="0"/>
                <a:ea typeface="黑体" panose="02010609060101010101" pitchFamily="1" charset="-122"/>
              </a:rPr>
              <a:t>102</a:t>
            </a:r>
            <a:r>
              <a:rPr lang="zh-CN" altLang="en-US" sz="2400" b="1">
                <a:latin typeface="Arial" panose="020B0604020202020204" pitchFamily="34" charset="0"/>
                <a:ea typeface="黑体" panose="02010609060101010101" pitchFamily="1" charset="-122"/>
              </a:rPr>
              <a:t>，</a:t>
            </a:r>
            <a:r>
              <a:rPr lang="en-US" altLang="zh-CN" sz="2400" b="1">
                <a:latin typeface="Arial" panose="020B0604020202020204" pitchFamily="34" charset="0"/>
                <a:ea typeface="黑体" panose="02010609060101010101" pitchFamily="1" charset="-122"/>
              </a:rPr>
              <a:t>321</a:t>
            </a:r>
            <a:r>
              <a:rPr lang="zh-CN" altLang="en-US" sz="2400" b="1">
                <a:latin typeface="Arial" panose="020B0604020202020204" pitchFamily="34" charset="0"/>
                <a:ea typeface="黑体" panose="02010609060101010101" pitchFamily="1" charset="-122"/>
              </a:rPr>
              <a:t>，</a:t>
            </a:r>
            <a:r>
              <a:rPr lang="en-US" altLang="zh-CN" sz="2400" b="1">
                <a:latin typeface="Arial" panose="020B0604020202020204" pitchFamily="34" charset="0"/>
                <a:ea typeface="黑体" panose="02010609060101010101" pitchFamily="1" charset="-122"/>
              </a:rPr>
              <a:t>432</a:t>
            </a:r>
            <a:r>
              <a:rPr lang="zh-CN" altLang="en-US" sz="2400" b="1">
                <a:latin typeface="Arial" panose="020B0604020202020204" pitchFamily="34" charset="0"/>
                <a:ea typeface="黑体" panose="02010609060101010101" pitchFamily="1" charset="-122"/>
              </a:rPr>
              <a:t>，</a:t>
            </a:r>
            <a:r>
              <a:rPr lang="en-US" altLang="zh-CN" sz="2400" b="1">
                <a:latin typeface="Arial" panose="020B0604020202020204" pitchFamily="34" charset="0"/>
                <a:ea typeface="黑体" panose="02010609060101010101" pitchFamily="1" charset="-122"/>
              </a:rPr>
              <a:t>260</a:t>
            </a:r>
            <a:r>
              <a:rPr lang="zh-CN" altLang="en-US" sz="2400" b="1">
                <a:latin typeface="Arial" panose="020B0604020202020204" pitchFamily="34" charset="0"/>
                <a:ea typeface="黑体" panose="02010609060101010101" pitchFamily="1" charset="-122"/>
              </a:rPr>
              <a:t>，</a:t>
            </a:r>
            <a:r>
              <a:rPr lang="en-US" altLang="zh-CN" sz="2400" b="1">
                <a:latin typeface="Arial" panose="020B0604020202020204" pitchFamily="34" charset="0"/>
                <a:ea typeface="黑体" panose="02010609060101010101" pitchFamily="1" charset="-122"/>
              </a:rPr>
              <a:t>167</a:t>
            </a:r>
            <a:r>
              <a:rPr lang="zh-CN" altLang="en-US" sz="2400" b="1">
                <a:latin typeface="Arial" panose="020B0604020202020204" pitchFamily="34" charset="0"/>
                <a:ea typeface="黑体" panose="02010609060101010101" pitchFamily="1" charset="-122"/>
              </a:rPr>
              <a:t>。若分配给作业可使用的主存空间共</a:t>
            </a:r>
            <a:r>
              <a:rPr lang="en-US" altLang="zh-CN" sz="2400" b="1">
                <a:latin typeface="Arial" panose="020B0604020202020204" pitchFamily="34" charset="0"/>
                <a:ea typeface="黑体" panose="02010609060101010101" pitchFamily="1" charset="-122"/>
              </a:rPr>
              <a:t>300</a:t>
            </a:r>
            <a:r>
              <a:rPr lang="zh-CN" altLang="en-US" sz="2400" b="1">
                <a:latin typeface="Arial" panose="020B0604020202020204" pitchFamily="34" charset="0"/>
                <a:ea typeface="黑体" panose="02010609060101010101" pitchFamily="1" charset="-122"/>
              </a:rPr>
              <a:t>个字，作业的页面大小为</a:t>
            </a:r>
            <a:r>
              <a:rPr lang="en-US" altLang="zh-CN" sz="2400" b="1">
                <a:latin typeface="Arial" panose="020B0604020202020204" pitchFamily="34" charset="0"/>
                <a:ea typeface="黑体" panose="02010609060101010101" pitchFamily="1" charset="-122"/>
              </a:rPr>
              <a:t>100</a:t>
            </a:r>
            <a:r>
              <a:rPr lang="zh-CN" altLang="en-US" sz="2400" b="1">
                <a:latin typeface="Arial" panose="020B0604020202020204" pitchFamily="34" charset="0"/>
                <a:ea typeface="黑体" panose="02010609060101010101" pitchFamily="1" charset="-122"/>
              </a:rPr>
              <a:t>个字，且第</a:t>
            </a:r>
            <a:r>
              <a:rPr lang="en-US" altLang="zh-CN" sz="2400" b="1">
                <a:latin typeface="Arial" panose="020B0604020202020204" pitchFamily="34" charset="0"/>
                <a:ea typeface="黑体" panose="02010609060101010101" pitchFamily="1" charset="-122"/>
              </a:rPr>
              <a:t>0</a:t>
            </a:r>
            <a:r>
              <a:rPr lang="zh-CN" altLang="en-US" sz="2400" b="1">
                <a:latin typeface="Arial" panose="020B0604020202020204" pitchFamily="34" charset="0"/>
                <a:ea typeface="黑体" panose="02010609060101010101" pitchFamily="1" charset="-122"/>
              </a:rPr>
              <a:t>页已经装人主存，请回答下列问题：</a:t>
            </a:r>
            <a:br>
              <a:rPr lang="zh-CN" altLang="en-US" sz="2400" b="1">
                <a:latin typeface="Arial" panose="020B0604020202020204" pitchFamily="34" charset="0"/>
                <a:ea typeface="黑体" panose="02010609060101010101" pitchFamily="1" charset="-122"/>
              </a:rPr>
            </a:br>
            <a:r>
              <a:rPr lang="zh-CN" altLang="en-US" sz="2400" b="1">
                <a:latin typeface="Arial" panose="020B0604020202020204" pitchFamily="34" charset="0"/>
                <a:ea typeface="黑体" panose="02010609060101010101" pitchFamily="1" charset="-122"/>
              </a:rPr>
              <a:t>（</a:t>
            </a:r>
            <a:r>
              <a:rPr lang="en-US" altLang="zh-CN" sz="2400" b="1">
                <a:latin typeface="Arial" panose="020B0604020202020204" pitchFamily="34" charset="0"/>
                <a:ea typeface="黑体" panose="02010609060101010101" pitchFamily="1" charset="-122"/>
              </a:rPr>
              <a:t>1</a:t>
            </a:r>
            <a:r>
              <a:rPr lang="zh-CN" altLang="en-US" sz="2400" b="1">
                <a:latin typeface="Arial" panose="020B0604020202020204" pitchFamily="34" charset="0"/>
                <a:ea typeface="黑体" panose="02010609060101010101" pitchFamily="1" charset="-122"/>
              </a:rPr>
              <a:t>）按</a:t>
            </a:r>
            <a:r>
              <a:rPr lang="en-US" altLang="zh-CN" sz="2400" b="1">
                <a:latin typeface="Arial" panose="020B0604020202020204" pitchFamily="34" charset="0"/>
                <a:ea typeface="黑体" panose="02010609060101010101" pitchFamily="1" charset="-122"/>
              </a:rPr>
              <a:t>FIFO</a:t>
            </a:r>
            <a:r>
              <a:rPr lang="zh-CN" altLang="en-US" sz="2400" b="1">
                <a:latin typeface="Arial" panose="020B0604020202020204" pitchFamily="34" charset="0"/>
                <a:ea typeface="黑体" panose="02010609060101010101" pitchFamily="1" charset="-122"/>
              </a:rPr>
              <a:t>页面调度算法将产生多少次缺页中断？写出依次淘汰的页号。</a:t>
            </a:r>
            <a:br>
              <a:rPr lang="zh-CN" altLang="en-US" sz="2400" b="1">
                <a:latin typeface="Arial" panose="020B0604020202020204" pitchFamily="34" charset="0"/>
                <a:ea typeface="黑体" panose="02010609060101010101" pitchFamily="1" charset="-122"/>
              </a:rPr>
            </a:br>
            <a:r>
              <a:rPr lang="zh-CN" altLang="en-US" sz="2400" b="1">
                <a:latin typeface="Arial" panose="020B0604020202020204" pitchFamily="34" charset="0"/>
                <a:ea typeface="黑体" panose="02010609060101010101" pitchFamily="1" charset="-122"/>
              </a:rPr>
              <a:t>（</a:t>
            </a:r>
            <a:r>
              <a:rPr lang="en-US" altLang="zh-CN" sz="2400" b="1">
                <a:latin typeface="Arial" panose="020B0604020202020204" pitchFamily="34" charset="0"/>
                <a:ea typeface="黑体" panose="02010609060101010101" pitchFamily="1" charset="-122"/>
              </a:rPr>
              <a:t>2</a:t>
            </a:r>
            <a:r>
              <a:rPr lang="zh-CN" altLang="en-US" sz="2400" b="1">
                <a:latin typeface="Arial" panose="020B0604020202020204" pitchFamily="34" charset="0"/>
                <a:ea typeface="黑体" panose="02010609060101010101" pitchFamily="1" charset="-122"/>
              </a:rPr>
              <a:t>）按</a:t>
            </a:r>
            <a:r>
              <a:rPr lang="en-US" altLang="zh-CN" sz="2400" b="1">
                <a:latin typeface="Arial" panose="020B0604020202020204" pitchFamily="34" charset="0"/>
                <a:ea typeface="黑体" panose="02010609060101010101" pitchFamily="1" charset="-122"/>
              </a:rPr>
              <a:t>LRU</a:t>
            </a:r>
            <a:r>
              <a:rPr lang="zh-CN" altLang="en-US" sz="2400" b="1">
                <a:latin typeface="Arial" panose="020B0604020202020204" pitchFamily="34" charset="0"/>
                <a:ea typeface="黑体" panose="02010609060101010101" pitchFamily="1" charset="-122"/>
              </a:rPr>
              <a:t>页面调度算法将产生多少次缺页中断？写出依次淘汰的页号。</a:t>
            </a:r>
            <a:endParaRPr lang="zh-CN" altLang="en-US" sz="2400" b="1">
              <a:latin typeface="Arial" panose="020B0604020202020204" pitchFamily="34" charset="0"/>
              <a:ea typeface="黑体" panose="02010609060101010101" pitchFamily="1"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20481"/>
          <p:cNvSpPr>
            <a:spLocks noGrp="1"/>
          </p:cNvSpPr>
          <p:nvPr>
            <p:ph type="title"/>
          </p:nvPr>
        </p:nvSpPr>
        <p:spPr>
          <a:xfrm>
            <a:off x="457200" y="0"/>
            <a:ext cx="8229600" cy="707390"/>
          </a:xfrm>
        </p:spPr>
        <p:txBody>
          <a:bodyPr anchor="ctr"/>
          <a:lstStyle/>
          <a:p>
            <a:r>
              <a:rPr lang="zh-CN" altLang="en-US" dirty="0"/>
              <a:t>两级层次页表</a:t>
            </a:r>
            <a:endParaRPr lang="zh-CN" altLang="en-US" dirty="0"/>
          </a:p>
        </p:txBody>
      </p:sp>
      <p:pic>
        <p:nvPicPr>
          <p:cNvPr id="20483" name="内容占位符 20482" descr="8.4"/>
          <p:cNvPicPr>
            <a:picLocks noGrp="1" noChangeAspect="1"/>
          </p:cNvPicPr>
          <p:nvPr>
            <p:ph idx="1"/>
          </p:nvPr>
        </p:nvPicPr>
        <p:blipFill>
          <a:blip r:embed="rId1"/>
          <a:stretch>
            <a:fillRect/>
          </a:stretch>
        </p:blipFill>
        <p:spPr>
          <a:xfrm>
            <a:off x="-36830" y="2223770"/>
            <a:ext cx="9217025" cy="4595495"/>
          </a:xfrm>
        </p:spPr>
      </p:pic>
      <p:graphicFrame>
        <p:nvGraphicFramePr>
          <p:cNvPr id="20484" name="对象 20483"/>
          <p:cNvGraphicFramePr>
            <a:graphicFrameLocks noChangeAspect="1"/>
          </p:cNvGraphicFramePr>
          <p:nvPr/>
        </p:nvGraphicFramePr>
        <p:xfrm>
          <a:off x="252730" y="584835"/>
          <a:ext cx="6195695" cy="1696085"/>
        </p:xfrm>
        <a:graphic>
          <a:graphicData uri="http://schemas.openxmlformats.org/presentationml/2006/ole">
            <mc:AlternateContent xmlns:mc="http://schemas.openxmlformats.org/markup-compatibility/2006">
              <mc:Choice xmlns:v="urn:schemas-microsoft-com:vml" Requires="v">
                <p:oleObj spid="_x0000_s3081" name="" r:id="rId2" imgW="3308350" imgH="1602740" progId="Visio.Drawing.11">
                  <p:embed/>
                </p:oleObj>
              </mc:Choice>
              <mc:Fallback>
                <p:oleObj name="" r:id="rId2" imgW="3308350" imgH="1602740" progId="Visio.Drawing.11">
                  <p:embed/>
                  <p:pic>
                    <p:nvPicPr>
                      <p:cNvPr id="0" name="图片 3075"/>
                      <p:cNvPicPr/>
                      <p:nvPr/>
                    </p:nvPicPr>
                    <p:blipFill>
                      <a:blip r:embed="rId3"/>
                      <a:srcRect l="3491" t="25720" r="3442"/>
                      <a:stretch>
                        <a:fillRect/>
                      </a:stretch>
                    </p:blipFill>
                    <p:spPr>
                      <a:xfrm>
                        <a:off x="252730" y="584835"/>
                        <a:ext cx="6195695" cy="1696085"/>
                      </a:xfrm>
                      <a:prstGeom prst="rect">
                        <a:avLst/>
                      </a:prstGeom>
                      <a:noFill/>
                      <a:ln w="38100">
                        <a:noFill/>
                        <a:miter/>
                      </a:ln>
                    </p:spPr>
                  </p:pic>
                </p:oleObj>
              </mc:Fallback>
            </mc:AlternateContent>
          </a:graphicData>
        </a:graphic>
      </p:graphicFrame>
      <p:sp>
        <p:nvSpPr>
          <p:cNvPr id="2" name="文本框 7185"/>
          <p:cNvSpPr txBox="1"/>
          <p:nvPr/>
        </p:nvSpPr>
        <p:spPr>
          <a:xfrm>
            <a:off x="33338" y="6354763"/>
            <a:ext cx="1119187" cy="430887"/>
          </a:xfrm>
          <a:prstGeom prst="rect">
            <a:avLst/>
          </a:prstGeom>
          <a:noFill/>
          <a:ln w="76200" cap="flat" cmpd="sng">
            <a:solidFill>
              <a:srgbClr val="000000"/>
            </a:solidFill>
            <a:prstDash val="solid"/>
            <a:miter/>
            <a:headEnd type="none" w="med" len="med"/>
            <a:tailEnd type="none" w="med" len="med"/>
          </a:ln>
        </p:spPr>
        <p:txBody>
          <a:bodyPr wrap="square" lIns="0" tIns="0" rIns="0" bIns="0" anchor="t">
            <a:spAutoFit/>
          </a:bodyPr>
          <a:lstStyle/>
          <a:p>
            <a:pPr lvl="0" indent="0" algn="ctr"/>
            <a:r>
              <a:rPr lang="en-US" altLang="zh-CN" sz="2800" b="1" dirty="0" smtClean="0">
                <a:solidFill>
                  <a:srgbClr val="FF0066"/>
                </a:solidFill>
                <a:latin typeface="Arial Black" panose="020B0A04020102020204" charset="0"/>
                <a:ea typeface="黑体" panose="02010609060101010101" pitchFamily="1" charset="-122"/>
              </a:rPr>
              <a:t>P226</a:t>
            </a:r>
            <a:endParaRPr lang="en-US" altLang="zh-CN" sz="2800" b="1" dirty="0">
              <a:solidFill>
                <a:srgbClr val="FF0066"/>
              </a:solidFill>
              <a:latin typeface="Arial Black" panose="020B0A04020102020204" charset="0"/>
              <a:ea typeface="黑体" panose="02010609060101010101" pitchFamily="1" charset="-122"/>
            </a:endParaRPr>
          </a:p>
        </p:txBody>
      </p:sp>
      <p:sp>
        <p:nvSpPr>
          <p:cNvPr id="3" name="文本框 2"/>
          <p:cNvSpPr txBox="1"/>
          <p:nvPr/>
        </p:nvSpPr>
        <p:spPr>
          <a:xfrm>
            <a:off x="4162425" y="2118360"/>
            <a:ext cx="4622800" cy="1554480"/>
          </a:xfrm>
          <a:prstGeom prst="rect">
            <a:avLst/>
          </a:prstGeom>
          <a:noFill/>
        </p:spPr>
        <p:txBody>
          <a:bodyPr wrap="square" rtlCol="0">
            <a:spAutoFit/>
          </a:bodyPr>
          <a:lstStyle/>
          <a:p>
            <a:r>
              <a:rPr lang="zh-CN" altLang="en-US" sz="2400" b="1">
                <a:solidFill>
                  <a:srgbClr val="FF0000"/>
                </a:solidFill>
                <a:latin typeface="黑体" panose="02010609060101010101" pitchFamily="1" charset="-122"/>
                <a:ea typeface="黑体" panose="02010609060101010101" pitchFamily="1" charset="-122"/>
              </a:rPr>
              <a:t>思考：</a:t>
            </a:r>
            <a:r>
              <a:rPr lang="en-US" altLang="zh-CN" sz="2400" b="1">
                <a:solidFill>
                  <a:srgbClr val="2D2DFF"/>
                </a:solidFill>
                <a:latin typeface="黑体" panose="02010609060101010101" pitchFamily="1" charset="-122"/>
                <a:ea typeface="黑体" panose="02010609060101010101" pitchFamily="1" charset="-122"/>
              </a:rPr>
              <a:t>1</a:t>
            </a:r>
            <a:r>
              <a:rPr lang="zh-CN" altLang="en-US" sz="2400" b="1">
                <a:solidFill>
                  <a:srgbClr val="2D2DFF"/>
                </a:solidFill>
                <a:latin typeface="黑体" panose="02010609060101010101" pitchFamily="1" charset="-122"/>
                <a:ea typeface="黑体" panose="02010609060101010101" pitchFamily="1" charset="-122"/>
              </a:rPr>
              <a:t>、每个页大小是多少</a:t>
            </a:r>
            <a:endParaRPr lang="zh-CN" altLang="en-US" sz="2400" b="1">
              <a:solidFill>
                <a:srgbClr val="2D2DFF"/>
              </a:solidFill>
              <a:latin typeface="黑体" panose="02010609060101010101" pitchFamily="1" charset="-122"/>
              <a:ea typeface="黑体" panose="02010609060101010101" pitchFamily="1" charset="-122"/>
            </a:endParaRPr>
          </a:p>
          <a:p>
            <a:r>
              <a:rPr lang="en-US" altLang="zh-CN" sz="2400" b="1">
                <a:solidFill>
                  <a:srgbClr val="FF00FF"/>
                </a:solidFill>
                <a:latin typeface="黑体" panose="02010609060101010101" pitchFamily="1" charset="-122"/>
                <a:ea typeface="黑体" panose="02010609060101010101" pitchFamily="1" charset="-122"/>
              </a:rPr>
              <a:t>2</a:t>
            </a:r>
            <a:r>
              <a:rPr lang="zh-CN" altLang="en-US" sz="2400" b="1">
                <a:solidFill>
                  <a:srgbClr val="FF00FF"/>
                </a:solidFill>
                <a:latin typeface="黑体" panose="02010609060101010101" pitchFamily="1" charset="-122"/>
                <a:ea typeface="黑体" panose="02010609060101010101" pitchFamily="1" charset="-122"/>
              </a:rPr>
              <a:t>、若每个页表项为</a:t>
            </a:r>
            <a:r>
              <a:rPr lang="en-US" altLang="zh-CN" sz="2400" b="1">
                <a:solidFill>
                  <a:srgbClr val="FF00FF"/>
                </a:solidFill>
                <a:latin typeface="黑体" panose="02010609060101010101" pitchFamily="1" charset="-122"/>
                <a:ea typeface="黑体" panose="02010609060101010101" pitchFamily="1" charset="-122"/>
              </a:rPr>
              <a:t>2</a:t>
            </a:r>
            <a:r>
              <a:rPr lang="zh-CN" altLang="en-US" sz="2400" b="1">
                <a:solidFill>
                  <a:srgbClr val="FF00FF"/>
                </a:solidFill>
                <a:latin typeface="黑体" panose="02010609060101010101" pitchFamily="1" charset="-122"/>
                <a:ea typeface="黑体" panose="02010609060101010101" pitchFamily="1" charset="-122"/>
              </a:rPr>
              <a:t>个字节，则</a:t>
            </a:r>
            <a:endParaRPr lang="zh-CN" altLang="en-US" sz="2400" b="1">
              <a:solidFill>
                <a:srgbClr val="FF00FF"/>
              </a:solidFill>
              <a:latin typeface="黑体" panose="02010609060101010101" pitchFamily="1" charset="-122"/>
              <a:ea typeface="黑体" panose="02010609060101010101" pitchFamily="1" charset="-122"/>
            </a:endParaRPr>
          </a:p>
          <a:p>
            <a:r>
              <a:rPr lang="zh-CN" altLang="en-US" sz="2400" b="1">
                <a:solidFill>
                  <a:srgbClr val="FF00FF"/>
                </a:solidFill>
                <a:latin typeface="黑体" panose="02010609060101010101" pitchFamily="1" charset="-122"/>
                <a:ea typeface="黑体" panose="02010609060101010101" pitchFamily="1" charset="-122"/>
              </a:rPr>
              <a:t>最多可以寻址多大虚拟空间</a:t>
            </a:r>
            <a:endParaRPr lang="zh-CN" altLang="en-US" sz="2400" b="1">
              <a:solidFill>
                <a:srgbClr val="FF00FF"/>
              </a:solidFill>
              <a:latin typeface="黑体" panose="02010609060101010101" pitchFamily="1" charset="-122"/>
              <a:ea typeface="黑体" panose="02010609060101010101" pitchFamily="1" charset="-122"/>
            </a:endParaRPr>
          </a:p>
          <a:p>
            <a:r>
              <a:rPr lang="en-US" altLang="zh-CN" sz="2400" b="1">
                <a:solidFill>
                  <a:srgbClr val="2D2DFF"/>
                </a:solidFill>
                <a:latin typeface="黑体" panose="02010609060101010101" pitchFamily="1" charset="-122"/>
                <a:ea typeface="黑体" panose="02010609060101010101" pitchFamily="1" charset="-122"/>
              </a:rPr>
              <a:t>3</a:t>
            </a:r>
            <a:r>
              <a:rPr lang="zh-CN" altLang="en-US" sz="2400" b="1">
                <a:solidFill>
                  <a:srgbClr val="2D2DFF"/>
                </a:solidFill>
                <a:latin typeface="黑体" panose="02010609060101010101" pitchFamily="1" charset="-122"/>
                <a:ea typeface="黑体" panose="02010609060101010101" pitchFamily="1" charset="-122"/>
              </a:rPr>
              <a:t>、若每个页表项为</a:t>
            </a:r>
            <a:r>
              <a:rPr lang="en-US" altLang="zh-CN" sz="2400" b="1">
                <a:solidFill>
                  <a:srgbClr val="2D2DFF"/>
                </a:solidFill>
                <a:latin typeface="黑体" panose="02010609060101010101" pitchFamily="1" charset="-122"/>
                <a:ea typeface="黑体" panose="02010609060101010101" pitchFamily="1" charset="-122"/>
              </a:rPr>
              <a:t>1</a:t>
            </a:r>
            <a:r>
              <a:rPr lang="zh-CN" altLang="en-US" sz="2400" b="1">
                <a:solidFill>
                  <a:srgbClr val="2D2DFF"/>
                </a:solidFill>
                <a:latin typeface="黑体" panose="02010609060101010101" pitchFamily="1" charset="-122"/>
                <a:ea typeface="黑体" panose="02010609060101010101" pitchFamily="1" charset="-122"/>
              </a:rPr>
              <a:t>个字节呢？</a:t>
            </a:r>
            <a:endParaRPr lang="zh-CN" altLang="en-US" sz="2400" b="1">
              <a:solidFill>
                <a:srgbClr val="2D2DFF"/>
              </a:solidFill>
              <a:latin typeface="黑体" panose="02010609060101010101" pitchFamily="1" charset="-122"/>
              <a:ea typeface="黑体" panose="02010609060101010101"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0484"/>
                                        </p:tgtEl>
                                        <p:attrNameLst>
                                          <p:attrName>style.visibility</p:attrName>
                                        </p:attrNameLst>
                                      </p:cBhvr>
                                      <p:to>
                                        <p:strVal val="visible"/>
                                      </p:to>
                                    </p:set>
                                    <p:anim calcmode="lin" valueType="num">
                                      <p:cBhvr>
                                        <p:cTn id="7" dur="500" fill="hold"/>
                                        <p:tgtEl>
                                          <p:spTgt spid="20484"/>
                                        </p:tgtEl>
                                        <p:attrNameLst>
                                          <p:attrName>ppt_w</p:attrName>
                                        </p:attrNameLst>
                                      </p:cBhvr>
                                      <p:tavLst>
                                        <p:tav tm="0">
                                          <p:val>
                                            <p:fltVal val="0"/>
                                          </p:val>
                                        </p:tav>
                                        <p:tav tm="100000">
                                          <p:val>
                                            <p:strVal val="#ppt_w"/>
                                          </p:val>
                                        </p:tav>
                                      </p:tavLst>
                                    </p:anim>
                                    <p:anim calcmode="lin" valueType="num">
                                      <p:cBhvr>
                                        <p:cTn id="8" dur="500" fill="hold"/>
                                        <p:tgtEl>
                                          <p:spTgt spid="2048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21505"/>
          <p:cNvSpPr>
            <a:spLocks noGrp="1"/>
          </p:cNvSpPr>
          <p:nvPr>
            <p:ph type="title"/>
          </p:nvPr>
        </p:nvSpPr>
        <p:spPr>
          <a:xfrm>
            <a:off x="33655" y="23178"/>
            <a:ext cx="8229600" cy="779462"/>
          </a:xfrm>
        </p:spPr>
        <p:txBody>
          <a:bodyPr anchor="ctr"/>
          <a:lstStyle/>
          <a:p>
            <a:r>
              <a:rPr lang="zh-CN" altLang="en-US" dirty="0"/>
              <a:t>两级分页系统中的地址转换</a:t>
            </a:r>
            <a:endParaRPr lang="zh-CN" altLang="en-US" dirty="0"/>
          </a:p>
        </p:txBody>
      </p:sp>
      <p:pic>
        <p:nvPicPr>
          <p:cNvPr id="21507" name="内容占位符 21506" descr="8.5"/>
          <p:cNvPicPr>
            <a:picLocks noGrp="1" noChangeAspect="1"/>
          </p:cNvPicPr>
          <p:nvPr>
            <p:ph idx="1"/>
          </p:nvPr>
        </p:nvPicPr>
        <p:blipFill>
          <a:blip r:embed="rId1"/>
          <a:stretch>
            <a:fillRect/>
          </a:stretch>
        </p:blipFill>
        <p:spPr>
          <a:xfrm>
            <a:off x="171450" y="764223"/>
            <a:ext cx="8801100" cy="5329237"/>
          </a:xfrm>
        </p:spPr>
      </p:pic>
      <p:sp>
        <p:nvSpPr>
          <p:cNvPr id="20483" name="文本框 7185"/>
          <p:cNvSpPr txBox="1"/>
          <p:nvPr/>
        </p:nvSpPr>
        <p:spPr>
          <a:xfrm>
            <a:off x="33338" y="6354763"/>
            <a:ext cx="1119187" cy="430887"/>
          </a:xfrm>
          <a:prstGeom prst="rect">
            <a:avLst/>
          </a:prstGeom>
          <a:noFill/>
          <a:ln w="76200" cap="flat" cmpd="sng">
            <a:solidFill>
              <a:srgbClr val="000000"/>
            </a:solidFill>
            <a:prstDash val="solid"/>
            <a:miter/>
            <a:headEnd type="none" w="med" len="med"/>
            <a:tailEnd type="none" w="med" len="med"/>
          </a:ln>
        </p:spPr>
        <p:txBody>
          <a:bodyPr wrap="square" lIns="0" tIns="0" rIns="0" bIns="0" anchor="t">
            <a:spAutoFit/>
          </a:bodyPr>
          <a:lstStyle/>
          <a:p>
            <a:pPr lvl="0" indent="0" algn="ctr"/>
            <a:r>
              <a:rPr lang="en-US" altLang="zh-CN" sz="2800" b="1" dirty="0" smtClean="0">
                <a:solidFill>
                  <a:srgbClr val="FF0066"/>
                </a:solidFill>
                <a:latin typeface="Arial Black" panose="020B0A04020102020204" charset="0"/>
                <a:ea typeface="黑体" panose="02010609060101010101" pitchFamily="1" charset="-122"/>
              </a:rPr>
              <a:t>P227</a:t>
            </a:r>
            <a:endParaRPr lang="en-US" altLang="zh-CN" sz="2800" b="1" dirty="0">
              <a:solidFill>
                <a:srgbClr val="FF0066"/>
              </a:solidFill>
              <a:latin typeface="Arial Black" panose="020B0A04020102020204" charset="0"/>
              <a:ea typeface="黑体" panose="02010609060101010101" pitchFamily="1" charset="-122"/>
            </a:endParaRPr>
          </a:p>
        </p:txBody>
      </p:sp>
      <p:sp>
        <p:nvSpPr>
          <p:cNvPr id="3" name="文本框 2"/>
          <p:cNvSpPr txBox="1"/>
          <p:nvPr/>
        </p:nvSpPr>
        <p:spPr>
          <a:xfrm>
            <a:off x="1449705" y="6273165"/>
            <a:ext cx="7522845" cy="457200"/>
          </a:xfrm>
          <a:prstGeom prst="rect">
            <a:avLst/>
          </a:prstGeom>
          <a:noFill/>
        </p:spPr>
        <p:txBody>
          <a:bodyPr wrap="square" rtlCol="0">
            <a:spAutoFit/>
          </a:bodyPr>
          <a:lstStyle/>
          <a:p>
            <a:r>
              <a:rPr lang="zh-CN" altLang="en-US" sz="2400" b="1">
                <a:solidFill>
                  <a:srgbClr val="FF0000"/>
                </a:solidFill>
                <a:latin typeface="黑体" panose="02010609060101010101" pitchFamily="1" charset="-122"/>
                <a:ea typeface="黑体" panose="02010609060101010101" pitchFamily="1" charset="-122"/>
              </a:rPr>
              <a:t>思考：</a:t>
            </a:r>
            <a:r>
              <a:rPr lang="zh-CN" altLang="en-US" sz="2400" b="1">
                <a:solidFill>
                  <a:srgbClr val="2D2DFF"/>
                </a:solidFill>
                <a:latin typeface="黑体" panose="02010609060101010101" pitchFamily="1" charset="-122"/>
                <a:ea typeface="黑体" panose="02010609060101010101" pitchFamily="1" charset="-122"/>
              </a:rPr>
              <a:t>两级分页系统的缺陷？如何改进？</a:t>
            </a:r>
            <a:endParaRPr lang="zh-CN" altLang="en-US" sz="2400" b="1">
              <a:solidFill>
                <a:srgbClr val="2D2DFF"/>
              </a:solidFill>
              <a:latin typeface="黑体" panose="02010609060101010101" pitchFamily="1" charset="-122"/>
              <a:ea typeface="黑体" panose="02010609060101010101" pitchFamily="1"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内容占位符 22529" descr="8.6"/>
          <p:cNvPicPr>
            <a:picLocks noGrp="1" noChangeAspect="1"/>
          </p:cNvPicPr>
          <p:nvPr>
            <p:ph idx="1"/>
          </p:nvPr>
        </p:nvPicPr>
        <p:blipFill>
          <a:blip r:embed="rId1"/>
          <a:stretch>
            <a:fillRect/>
          </a:stretch>
        </p:blipFill>
        <p:spPr>
          <a:xfrm>
            <a:off x="457200" y="1471613"/>
            <a:ext cx="7426325" cy="5386387"/>
          </a:xfrm>
        </p:spPr>
      </p:pic>
      <p:sp>
        <p:nvSpPr>
          <p:cNvPr id="22531" name="标题 22530"/>
          <p:cNvSpPr>
            <a:spLocks noGrp="1"/>
          </p:cNvSpPr>
          <p:nvPr>
            <p:ph type="title"/>
          </p:nvPr>
        </p:nvSpPr>
        <p:spPr>
          <a:xfrm>
            <a:off x="457200" y="0"/>
            <a:ext cx="8229600" cy="668338"/>
          </a:xfrm>
        </p:spPr>
        <p:txBody>
          <a:bodyPr anchor="ctr"/>
          <a:lstStyle/>
          <a:p>
            <a:r>
              <a:rPr lang="zh-CN" altLang="en-US" dirty="0"/>
              <a:t>倒排页表（哈希页表）</a:t>
            </a:r>
            <a:endParaRPr lang="zh-CN" altLang="en-US" dirty="0"/>
          </a:p>
        </p:txBody>
      </p:sp>
      <p:sp>
        <p:nvSpPr>
          <p:cNvPr id="22532" name="文本框 22531"/>
          <p:cNvSpPr txBox="1"/>
          <p:nvPr/>
        </p:nvSpPr>
        <p:spPr>
          <a:xfrm>
            <a:off x="457200" y="3357563"/>
            <a:ext cx="1350963" cy="336550"/>
          </a:xfrm>
          <a:prstGeom prst="rect">
            <a:avLst/>
          </a:prstGeom>
          <a:noFill/>
          <a:ln w="9525">
            <a:noFill/>
          </a:ln>
        </p:spPr>
        <p:txBody>
          <a:bodyPr vert="horz" wrap="square" anchor="t">
            <a:spAutoFit/>
          </a:bodyPr>
          <a:lstStyle/>
          <a:p>
            <a:pPr lvl="0" algn="ctr" eaLnBrk="1" latinLnBrk="0" hangingPunct="1">
              <a:lnSpc>
                <a:spcPct val="80000"/>
              </a:lnSpc>
            </a:pPr>
            <a:r>
              <a:rPr lang="zh-CN" altLang="en-US" sz="2000" b="1" dirty="0">
                <a:solidFill>
                  <a:srgbClr val="0000FF"/>
                </a:solidFill>
                <a:latin typeface="黑体" panose="02010609060101010101" pitchFamily="1" charset="-122"/>
                <a:ea typeface="黑体" panose="02010609060101010101" pitchFamily="1" charset="-122"/>
              </a:rPr>
              <a:t>哈希函数</a:t>
            </a:r>
            <a:endParaRPr lang="zh-CN" altLang="en-US" dirty="0">
              <a:latin typeface="Arial" panose="020B0604020202020204" pitchFamily="34" charset="0"/>
              <a:ea typeface="宋体" panose="02010600030101010101" pitchFamily="2" charset="-122"/>
            </a:endParaRPr>
          </a:p>
        </p:txBody>
      </p:sp>
      <p:sp>
        <p:nvSpPr>
          <p:cNvPr id="22533" name="文本框 22532"/>
          <p:cNvSpPr txBox="1"/>
          <p:nvPr/>
        </p:nvSpPr>
        <p:spPr>
          <a:xfrm>
            <a:off x="4572000" y="6167438"/>
            <a:ext cx="1350963" cy="334962"/>
          </a:xfrm>
          <a:prstGeom prst="rect">
            <a:avLst/>
          </a:prstGeom>
          <a:noFill/>
          <a:ln w="9525">
            <a:noFill/>
          </a:ln>
        </p:spPr>
        <p:txBody>
          <a:bodyPr vert="horz" wrap="square" anchor="t">
            <a:spAutoFit/>
          </a:bodyPr>
          <a:lstStyle/>
          <a:p>
            <a:pPr lvl="0" algn="ctr" eaLnBrk="1" latinLnBrk="0" hangingPunct="1">
              <a:lnSpc>
                <a:spcPct val="80000"/>
              </a:lnSpc>
            </a:pPr>
            <a:r>
              <a:rPr lang="zh-CN" altLang="en-US" sz="2000" b="1" dirty="0">
                <a:solidFill>
                  <a:srgbClr val="0000FF"/>
                </a:solidFill>
                <a:latin typeface="黑体" panose="02010609060101010101" pitchFamily="1" charset="-122"/>
                <a:ea typeface="黑体" panose="02010609060101010101" pitchFamily="1" charset="-122"/>
              </a:rPr>
              <a:t>哈希表</a:t>
            </a:r>
            <a:endParaRPr lang="zh-CN" altLang="en-US" dirty="0">
              <a:latin typeface="Arial" panose="020B0604020202020204" pitchFamily="34" charset="0"/>
              <a:ea typeface="宋体" panose="02010600030101010101" pitchFamily="2" charset="-122"/>
            </a:endParaRPr>
          </a:p>
        </p:txBody>
      </p:sp>
      <p:sp>
        <p:nvSpPr>
          <p:cNvPr id="22534" name="文本框 22533"/>
          <p:cNvSpPr txBox="1"/>
          <p:nvPr/>
        </p:nvSpPr>
        <p:spPr>
          <a:xfrm>
            <a:off x="0" y="668338"/>
            <a:ext cx="8686800" cy="822325"/>
          </a:xfrm>
          <a:prstGeom prst="rect">
            <a:avLst/>
          </a:prstGeom>
          <a:noFill/>
          <a:ln w="9525">
            <a:noFill/>
          </a:ln>
        </p:spPr>
        <p:txBody>
          <a:bodyPr wrap="square">
            <a:spAutoFit/>
          </a:bodyPr>
          <a:lstStyle/>
          <a:p>
            <a:pPr lvl="0" algn="l" eaLnBrk="1" latinLnBrk="0" hangingPunct="1">
              <a:buFont typeface="Wingdings" panose="05000000000000000000" pitchFamily="2" charset="2"/>
              <a:buChar char="l"/>
            </a:pPr>
            <a:r>
              <a:rPr lang="zh-CN" altLang="en-US" sz="2400" b="1" dirty="0">
                <a:latin typeface="黑体" panose="02010609060101010101" pitchFamily="1" charset="-122"/>
                <a:ea typeface="黑体" panose="02010609060101010101" pitchFamily="1" charset="-122"/>
              </a:rPr>
              <a:t>处理超过32位地址空间的常用方法是使用</a:t>
            </a:r>
            <a:r>
              <a:rPr lang="zh-CN" altLang="en-US" sz="2400" b="1" dirty="0">
                <a:solidFill>
                  <a:srgbClr val="FF6600"/>
                </a:solidFill>
                <a:latin typeface="黑体" panose="02010609060101010101" pitchFamily="1" charset="-122"/>
                <a:ea typeface="黑体" panose="02010609060101010101" pitchFamily="1" charset="-122"/>
              </a:rPr>
              <a:t>倒排列表</a:t>
            </a:r>
            <a:r>
              <a:rPr lang="zh-CN" altLang="en-US" sz="2400" b="1" dirty="0">
                <a:latin typeface="黑体" panose="02010609060101010101" pitchFamily="1" charset="-122"/>
                <a:ea typeface="黑体" panose="02010609060101010101" pitchFamily="1" charset="-122"/>
              </a:rPr>
              <a:t>（</a:t>
            </a:r>
            <a:r>
              <a:rPr lang="zh-CN" altLang="en-US" sz="2400" b="1" dirty="0">
                <a:solidFill>
                  <a:srgbClr val="FF00FF"/>
                </a:solidFill>
                <a:latin typeface="黑体" panose="02010609060101010101" pitchFamily="1" charset="-122"/>
                <a:ea typeface="黑体" panose="02010609060101010101" pitchFamily="1" charset="-122"/>
              </a:rPr>
              <a:t>哈希页表)</a:t>
            </a:r>
            <a:r>
              <a:rPr lang="zh-CN" altLang="en-US" sz="2400" b="1" dirty="0">
                <a:latin typeface="黑体" panose="02010609060101010101" pitchFamily="1" charset="-122"/>
                <a:ea typeface="黑体" panose="02010609060101010101" pitchFamily="1" charset="-122"/>
              </a:rPr>
              <a:t>（要解决</a:t>
            </a:r>
            <a:r>
              <a:rPr lang="zh-CN" altLang="en-US" sz="2400" b="1" dirty="0">
                <a:solidFill>
                  <a:srgbClr val="FF00FF"/>
                </a:solidFill>
                <a:latin typeface="黑体" panose="02010609060101010101" pitchFamily="1" charset="-122"/>
                <a:ea typeface="黑体" panose="02010609060101010101" pitchFamily="1" charset="-122"/>
              </a:rPr>
              <a:t>冲突问题</a:t>
            </a:r>
            <a:r>
              <a:rPr lang="zh-CN" altLang="en-US" sz="2400" b="1" dirty="0">
                <a:latin typeface="黑体" panose="02010609060101010101" pitchFamily="1" charset="-122"/>
                <a:ea typeface="黑体" panose="02010609060101010101" pitchFamily="1" charset="-122"/>
              </a:rPr>
              <a:t>）</a:t>
            </a:r>
            <a:endParaRPr lang="zh-CN" altLang="en-US" sz="2400" b="1" dirty="0">
              <a:latin typeface="黑体" panose="02010609060101010101" pitchFamily="1" charset="-122"/>
              <a:ea typeface="黑体" panose="02010609060101010101" pitchFamily="1" charset="-122"/>
            </a:endParaRPr>
          </a:p>
        </p:txBody>
      </p:sp>
      <p:sp>
        <p:nvSpPr>
          <p:cNvPr id="20483" name="文本框 7185"/>
          <p:cNvSpPr txBox="1"/>
          <p:nvPr/>
        </p:nvSpPr>
        <p:spPr>
          <a:xfrm>
            <a:off x="7974648" y="6322378"/>
            <a:ext cx="1119187" cy="430887"/>
          </a:xfrm>
          <a:prstGeom prst="rect">
            <a:avLst/>
          </a:prstGeom>
          <a:noFill/>
          <a:ln w="76200" cap="flat" cmpd="sng">
            <a:solidFill>
              <a:srgbClr val="000000"/>
            </a:solidFill>
            <a:prstDash val="solid"/>
            <a:miter/>
            <a:headEnd type="none" w="med" len="med"/>
            <a:tailEnd type="none" w="med" len="med"/>
          </a:ln>
        </p:spPr>
        <p:txBody>
          <a:bodyPr wrap="square" lIns="0" tIns="0" rIns="0" bIns="0" anchor="t">
            <a:spAutoFit/>
          </a:bodyPr>
          <a:lstStyle/>
          <a:p>
            <a:pPr lvl="0" indent="0" algn="ctr"/>
            <a:r>
              <a:rPr lang="en-US" altLang="zh-CN" sz="2800" b="1" dirty="0" smtClean="0">
                <a:solidFill>
                  <a:srgbClr val="FF0066"/>
                </a:solidFill>
                <a:latin typeface="Arial Black" panose="020B0A04020102020204" charset="0"/>
                <a:ea typeface="黑体" panose="02010609060101010101" pitchFamily="1" charset="-122"/>
              </a:rPr>
              <a:t>P228</a:t>
            </a:r>
            <a:endParaRPr lang="en-US" altLang="zh-CN" sz="2800" b="1" dirty="0">
              <a:solidFill>
                <a:srgbClr val="FF0066"/>
              </a:solidFill>
              <a:latin typeface="Arial Black" panose="020B0A04020102020204" charset="0"/>
              <a:ea typeface="黑体" panose="02010609060101010101" pitchFamily="1" charset="-122"/>
            </a:endParaRPr>
          </a:p>
        </p:txBody>
      </p:sp>
      <p:sp>
        <p:nvSpPr>
          <p:cNvPr id="2" name="文本框 1"/>
          <p:cNvSpPr txBox="1"/>
          <p:nvPr/>
        </p:nvSpPr>
        <p:spPr>
          <a:xfrm>
            <a:off x="177165" y="4163060"/>
            <a:ext cx="2041525" cy="1188720"/>
          </a:xfrm>
          <a:prstGeom prst="rect">
            <a:avLst/>
          </a:prstGeom>
          <a:noFill/>
        </p:spPr>
        <p:txBody>
          <a:bodyPr wrap="square" rtlCol="0">
            <a:spAutoFit/>
          </a:bodyPr>
          <a:lstStyle/>
          <a:p>
            <a:r>
              <a:rPr lang="zh-CN" altLang="en-US" sz="2400" b="1">
                <a:solidFill>
                  <a:srgbClr val="FF0000"/>
                </a:solidFill>
                <a:latin typeface="黑体" panose="02010609060101010101" pitchFamily="1" charset="-122"/>
                <a:ea typeface="黑体" panose="02010609060101010101" pitchFamily="1" charset="-122"/>
              </a:rPr>
              <a:t>思考：</a:t>
            </a:r>
            <a:r>
              <a:rPr lang="zh-CN" altLang="en-US" sz="2400" b="1">
                <a:solidFill>
                  <a:srgbClr val="FF00FF"/>
                </a:solidFill>
                <a:latin typeface="黑体" panose="02010609060101010101" pitchFamily="1" charset="-122"/>
                <a:ea typeface="黑体" panose="02010609060101010101" pitchFamily="1" charset="-122"/>
              </a:rPr>
              <a:t>倒排页表比二级页表好在哪儿？</a:t>
            </a:r>
            <a:endParaRPr lang="zh-CN" altLang="en-US" sz="2400" b="1">
              <a:solidFill>
                <a:srgbClr val="FF00FF"/>
              </a:solidFill>
              <a:latin typeface="黑体" panose="02010609060101010101" pitchFamily="1" charset="-122"/>
              <a:ea typeface="黑体" panose="02010609060101010101" pitchFamily="1"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6145"/>
          <p:cNvSpPr>
            <a:spLocks noGrp="1"/>
          </p:cNvSpPr>
          <p:nvPr>
            <p:ph type="ctrTitle"/>
          </p:nvPr>
        </p:nvSpPr>
        <p:spPr>
          <a:xfrm>
            <a:off x="685800" y="2130425"/>
            <a:ext cx="7270750" cy="1470025"/>
          </a:xfrm>
        </p:spPr>
        <p:txBody>
          <a:bodyPr anchor="ctr"/>
          <a:lstStyle/>
          <a:p>
            <a:pPr defTabSz="914400">
              <a:buSzPct val="100000"/>
              <a:buFont typeface="Wingdings" panose="05000000000000000000" pitchFamily="2" charset="2"/>
              <a:buNone/>
            </a:pPr>
            <a:r>
              <a:rPr lang="zh-CN" altLang="en-US" sz="8000" kern="1200" baseline="0" dirty="0">
                <a:solidFill>
                  <a:srgbClr val="0000FF"/>
                </a:solidFill>
                <a:latin typeface="Arial" panose="020B0604020202020204" pitchFamily="34" charset="0"/>
                <a:ea typeface="黑体" panose="02010609060101010101" pitchFamily="1" charset="-122"/>
              </a:rPr>
              <a:t>第8章 </a:t>
            </a:r>
            <a:br>
              <a:rPr lang="zh-CN" altLang="en-US" sz="8000" kern="1200" baseline="0" dirty="0">
                <a:solidFill>
                  <a:srgbClr val="0000FF"/>
                </a:solidFill>
                <a:latin typeface="Arial" panose="020B0604020202020204" pitchFamily="34" charset="0"/>
                <a:ea typeface="黑体" panose="02010609060101010101" pitchFamily="1" charset="-122"/>
              </a:rPr>
            </a:br>
            <a:r>
              <a:rPr lang="zh-CN" altLang="en-US" sz="8000" kern="1200" baseline="0" dirty="0">
                <a:solidFill>
                  <a:srgbClr val="0000FF"/>
                </a:solidFill>
                <a:latin typeface="Arial" panose="020B0604020202020204" pitchFamily="34" charset="0"/>
                <a:ea typeface="黑体" panose="02010609060101010101" pitchFamily="1" charset="-122"/>
              </a:rPr>
              <a:t>虚拟内存</a:t>
            </a:r>
            <a:endParaRPr lang="zh-CN" altLang="en-US" sz="8000" kern="1200" baseline="0" dirty="0">
              <a:solidFill>
                <a:srgbClr val="0000FF"/>
              </a:solidFill>
              <a:latin typeface="Arial" panose="020B0604020202020204" pitchFamily="34" charset="0"/>
              <a:ea typeface="黑体" panose="02010609060101010101" pitchFamily="1" charset="-122"/>
              <a:sym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23553"/>
          <p:cNvSpPr>
            <a:spLocks noGrp="1"/>
          </p:cNvSpPr>
          <p:nvPr>
            <p:ph type="title"/>
          </p:nvPr>
        </p:nvSpPr>
        <p:spPr/>
        <p:txBody>
          <a:bodyPr anchor="ctr"/>
          <a:lstStyle/>
          <a:p>
            <a:r>
              <a:rPr lang="zh-CN" altLang="en-US" dirty="0"/>
              <a:t>转换检测缓冲区的用法（快表）</a:t>
            </a:r>
            <a:endParaRPr lang="zh-CN" altLang="en-US" dirty="0"/>
          </a:p>
        </p:txBody>
      </p:sp>
      <p:pic>
        <p:nvPicPr>
          <p:cNvPr id="23555" name="内容占位符 23554" descr="8.7"/>
          <p:cNvPicPr>
            <a:picLocks noGrp="1" noChangeAspect="1"/>
          </p:cNvPicPr>
          <p:nvPr>
            <p:ph idx="1"/>
          </p:nvPr>
        </p:nvPicPr>
        <p:blipFill>
          <a:blip r:embed="rId1"/>
          <a:stretch>
            <a:fillRect/>
          </a:stretch>
        </p:blipFill>
        <p:spPr>
          <a:xfrm>
            <a:off x="84138" y="1417638"/>
            <a:ext cx="8955087" cy="4819650"/>
          </a:xfrm>
        </p:spPr>
      </p:pic>
      <p:sp>
        <p:nvSpPr>
          <p:cNvPr id="20483" name="文本框 7185"/>
          <p:cNvSpPr txBox="1"/>
          <p:nvPr/>
        </p:nvSpPr>
        <p:spPr>
          <a:xfrm>
            <a:off x="7974648" y="6322378"/>
            <a:ext cx="1119187" cy="430887"/>
          </a:xfrm>
          <a:prstGeom prst="rect">
            <a:avLst/>
          </a:prstGeom>
          <a:noFill/>
          <a:ln w="76200" cap="flat" cmpd="sng">
            <a:solidFill>
              <a:srgbClr val="000000"/>
            </a:solidFill>
            <a:prstDash val="solid"/>
            <a:miter/>
            <a:headEnd type="none" w="med" len="med"/>
            <a:tailEnd type="none" w="med" len="med"/>
          </a:ln>
        </p:spPr>
        <p:txBody>
          <a:bodyPr wrap="square" lIns="0" tIns="0" rIns="0" bIns="0" anchor="t">
            <a:spAutoFit/>
          </a:bodyPr>
          <a:lstStyle/>
          <a:p>
            <a:pPr lvl="0" indent="0" algn="ctr"/>
            <a:r>
              <a:rPr lang="en-US" altLang="zh-CN" sz="2800" b="1" dirty="0" smtClean="0">
                <a:solidFill>
                  <a:srgbClr val="FF0066"/>
                </a:solidFill>
                <a:latin typeface="Arial Black" panose="020B0A04020102020204" charset="0"/>
                <a:ea typeface="黑体" panose="02010609060101010101" pitchFamily="1" charset="-122"/>
              </a:rPr>
              <a:t>P228</a:t>
            </a:r>
            <a:endParaRPr lang="en-US" altLang="zh-CN" sz="2800" b="1" dirty="0">
              <a:solidFill>
                <a:srgbClr val="FF0066"/>
              </a:solidFill>
              <a:latin typeface="Arial Black" panose="020B0A04020102020204" charset="0"/>
              <a:ea typeface="黑体" panose="02010609060101010101" pitchFamily="1"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24577"/>
          <p:cNvSpPr>
            <a:spLocks noGrp="1"/>
          </p:cNvSpPr>
          <p:nvPr>
            <p:ph type="title"/>
          </p:nvPr>
        </p:nvSpPr>
        <p:spPr>
          <a:xfrm>
            <a:off x="5424488" y="1588"/>
            <a:ext cx="3262312" cy="2563812"/>
          </a:xfrm>
        </p:spPr>
        <p:txBody>
          <a:bodyPr anchor="ctr"/>
          <a:lstStyle/>
          <a:p>
            <a:r>
              <a:rPr lang="zh-CN" altLang="en-US" dirty="0"/>
              <a:t>分页和转移检测缓冲区的操作</a:t>
            </a:r>
            <a:endParaRPr lang="zh-CN" altLang="en-US" dirty="0"/>
          </a:p>
        </p:txBody>
      </p:sp>
      <p:pic>
        <p:nvPicPr>
          <p:cNvPr id="24579" name="内容占位符 24578" descr="8.8"/>
          <p:cNvPicPr>
            <a:picLocks noGrp="1" noChangeAspect="1"/>
          </p:cNvPicPr>
          <p:nvPr>
            <p:ph idx="1"/>
          </p:nvPr>
        </p:nvPicPr>
        <p:blipFill>
          <a:blip r:embed="rId1"/>
          <a:stretch>
            <a:fillRect/>
          </a:stretch>
        </p:blipFill>
        <p:spPr>
          <a:xfrm>
            <a:off x="0" y="0"/>
            <a:ext cx="5424488" cy="6858000"/>
          </a:xfrm>
        </p:spPr>
      </p:pic>
      <p:sp>
        <p:nvSpPr>
          <p:cNvPr id="24580" name="文本框 24579"/>
          <p:cNvSpPr txBox="1"/>
          <p:nvPr/>
        </p:nvSpPr>
        <p:spPr>
          <a:xfrm>
            <a:off x="396875" y="1541463"/>
            <a:ext cx="1944688" cy="512762"/>
          </a:xfrm>
          <a:prstGeom prst="rect">
            <a:avLst/>
          </a:prstGeom>
          <a:solidFill>
            <a:schemeClr val="bg1">
              <a:alpha val="100000"/>
            </a:schemeClr>
          </a:solidFill>
          <a:ln w="9525">
            <a:noFill/>
          </a:ln>
        </p:spPr>
        <p:txBody>
          <a:bodyPr vert="horz" wrap="square" lIns="0" tIns="0" rIns="0" bIns="0" anchor="t">
            <a:spAutoFit/>
          </a:bodyPr>
          <a:lstStyle/>
          <a:p>
            <a:pPr lvl="0" eaLnBrk="0" hangingPunct="0">
              <a:lnSpc>
                <a:spcPct val="120000"/>
              </a:lnSpc>
              <a:spcBef>
                <a:spcPct val="20000"/>
              </a:spcBef>
            </a:pPr>
            <a:r>
              <a:rPr lang="zh-CN" altLang="en-US" sz="2800" b="1" dirty="0">
                <a:solidFill>
                  <a:srgbClr val="FF00FF"/>
                </a:solidFill>
                <a:latin typeface="黑体" panose="02010609060101010101" pitchFamily="1" charset="-122"/>
                <a:ea typeface="黑体" panose="02010609060101010101" pitchFamily="1" charset="-122"/>
              </a:rPr>
              <a:t>■</a:t>
            </a:r>
            <a:r>
              <a:rPr lang="zh-CN" altLang="en-US" sz="2800" b="1" dirty="0">
                <a:solidFill>
                  <a:srgbClr val="FF0000"/>
                </a:solidFill>
                <a:latin typeface="黑体" panose="02010609060101010101" pitchFamily="1" charset="-122"/>
                <a:ea typeface="黑体" panose="02010609060101010101" pitchFamily="1" charset="-122"/>
              </a:rPr>
              <a:t>缺页中断</a:t>
            </a:r>
            <a:endParaRPr lang="zh-CN" altLang="en-US" sz="2800" b="1" dirty="0">
              <a:solidFill>
                <a:srgbClr val="FF0000"/>
              </a:solidFill>
              <a:latin typeface="黑体" panose="02010609060101010101" pitchFamily="1" charset="-122"/>
              <a:ea typeface="黑体" panose="02010609060101010101" pitchFamily="1" charset="-122"/>
            </a:endParaRPr>
          </a:p>
        </p:txBody>
      </p:sp>
      <p:sp>
        <p:nvSpPr>
          <p:cNvPr id="24581" name="文本框 24580"/>
          <p:cNvSpPr txBox="1"/>
          <p:nvPr/>
        </p:nvSpPr>
        <p:spPr>
          <a:xfrm>
            <a:off x="3924300" y="5589588"/>
            <a:ext cx="2376488" cy="1023937"/>
          </a:xfrm>
          <a:prstGeom prst="rect">
            <a:avLst/>
          </a:prstGeom>
          <a:solidFill>
            <a:schemeClr val="bg1">
              <a:alpha val="100000"/>
            </a:schemeClr>
          </a:solidFill>
          <a:ln w="9525">
            <a:noFill/>
          </a:ln>
        </p:spPr>
        <p:txBody>
          <a:bodyPr vert="horz" wrap="square" lIns="0" tIns="0" rIns="0" bIns="0" anchor="t">
            <a:spAutoFit/>
          </a:bodyPr>
          <a:lstStyle/>
          <a:p>
            <a:pPr lvl="0" eaLnBrk="0" hangingPunct="0">
              <a:lnSpc>
                <a:spcPct val="120000"/>
              </a:lnSpc>
              <a:spcBef>
                <a:spcPct val="20000"/>
              </a:spcBef>
            </a:pPr>
            <a:r>
              <a:rPr lang="zh-CN" altLang="en-US" sz="2800" b="1" dirty="0">
                <a:solidFill>
                  <a:srgbClr val="FF00FF"/>
                </a:solidFill>
                <a:latin typeface="黑体" panose="02010609060101010101" pitchFamily="1" charset="-122"/>
                <a:ea typeface="黑体" panose="02010609060101010101" pitchFamily="1" charset="-122"/>
              </a:rPr>
              <a:t>■</a:t>
            </a:r>
            <a:r>
              <a:rPr lang="zh-CN" altLang="en-US" sz="2800" b="1" dirty="0">
                <a:solidFill>
                  <a:srgbClr val="FF0000"/>
                </a:solidFill>
                <a:latin typeface="黑体" panose="02010609060101010101" pitchFamily="1" charset="-122"/>
                <a:ea typeface="黑体" panose="02010609060101010101" pitchFamily="1" charset="-122"/>
              </a:rPr>
              <a:t>页面置换  页面置换算法</a:t>
            </a:r>
            <a:endParaRPr lang="zh-CN" altLang="en-US" dirty="0">
              <a:latin typeface="Arial" panose="020B0604020202020204" pitchFamily="34" charset="0"/>
              <a:ea typeface="宋体" panose="02010600030101010101" pitchFamily="2" charset="-122"/>
            </a:endParaRPr>
          </a:p>
        </p:txBody>
      </p:sp>
      <p:sp>
        <p:nvSpPr>
          <p:cNvPr id="20483" name="文本框 7185"/>
          <p:cNvSpPr txBox="1"/>
          <p:nvPr/>
        </p:nvSpPr>
        <p:spPr>
          <a:xfrm>
            <a:off x="7974648" y="6322378"/>
            <a:ext cx="1119187" cy="430887"/>
          </a:xfrm>
          <a:prstGeom prst="rect">
            <a:avLst/>
          </a:prstGeom>
          <a:noFill/>
          <a:ln w="76200" cap="flat" cmpd="sng">
            <a:solidFill>
              <a:srgbClr val="000000"/>
            </a:solidFill>
            <a:prstDash val="solid"/>
            <a:miter/>
            <a:headEnd type="none" w="med" len="med"/>
            <a:tailEnd type="none" w="med" len="med"/>
          </a:ln>
        </p:spPr>
        <p:txBody>
          <a:bodyPr wrap="square" lIns="0" tIns="0" rIns="0" bIns="0" anchor="t">
            <a:spAutoFit/>
          </a:bodyPr>
          <a:lstStyle/>
          <a:p>
            <a:pPr lvl="0" indent="0" algn="ctr"/>
            <a:r>
              <a:rPr lang="en-US" altLang="zh-CN" sz="2800" b="1" dirty="0" smtClean="0">
                <a:solidFill>
                  <a:srgbClr val="FF0066"/>
                </a:solidFill>
                <a:latin typeface="Arial Black" panose="020B0A04020102020204" charset="0"/>
                <a:ea typeface="黑体" panose="02010609060101010101" pitchFamily="1" charset="-122"/>
              </a:rPr>
              <a:t>P229</a:t>
            </a:r>
            <a:endParaRPr lang="en-US" altLang="zh-CN" sz="2800" b="1" dirty="0">
              <a:solidFill>
                <a:srgbClr val="FF0066"/>
              </a:solidFill>
              <a:latin typeface="Arial Black" panose="020B0A04020102020204" charset="0"/>
              <a:ea typeface="黑体" panose="02010609060101010101" pitchFamily="1"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25601"/>
          <p:cNvSpPr>
            <a:spLocks noGrp="1"/>
          </p:cNvSpPr>
          <p:nvPr>
            <p:ph type="title"/>
          </p:nvPr>
        </p:nvSpPr>
        <p:spPr>
          <a:xfrm>
            <a:off x="0" y="0"/>
            <a:ext cx="8229600" cy="693738"/>
          </a:xfrm>
        </p:spPr>
        <p:txBody>
          <a:bodyPr anchor="ctr"/>
          <a:lstStyle/>
          <a:p>
            <a:r>
              <a:rPr lang="zh-CN" altLang="en-US" dirty="0"/>
              <a:t>页表的直接查找和关联映射</a:t>
            </a:r>
            <a:endParaRPr lang="zh-CN" altLang="en-US" dirty="0"/>
          </a:p>
        </p:txBody>
      </p:sp>
      <p:pic>
        <p:nvPicPr>
          <p:cNvPr id="25603" name="内容占位符 25602" descr="8.10"/>
          <p:cNvPicPr>
            <a:picLocks noGrp="1" noChangeAspect="1"/>
          </p:cNvPicPr>
          <p:nvPr>
            <p:ph idx="1"/>
          </p:nvPr>
        </p:nvPicPr>
        <p:blipFill>
          <a:blip r:embed="rId1"/>
          <a:stretch>
            <a:fillRect/>
          </a:stretch>
        </p:blipFill>
        <p:spPr>
          <a:xfrm>
            <a:off x="0" y="1052513"/>
            <a:ext cx="8983663" cy="5256212"/>
          </a:xfrm>
        </p:spPr>
      </p:pic>
      <p:sp>
        <p:nvSpPr>
          <p:cNvPr id="20483" name="文本框 7185"/>
          <p:cNvSpPr txBox="1"/>
          <p:nvPr/>
        </p:nvSpPr>
        <p:spPr>
          <a:xfrm>
            <a:off x="7974648" y="6322378"/>
            <a:ext cx="1119187" cy="430887"/>
          </a:xfrm>
          <a:prstGeom prst="rect">
            <a:avLst/>
          </a:prstGeom>
          <a:noFill/>
          <a:ln w="76200" cap="flat" cmpd="sng">
            <a:solidFill>
              <a:srgbClr val="000000"/>
            </a:solidFill>
            <a:prstDash val="solid"/>
            <a:miter/>
            <a:headEnd type="none" w="med" len="med"/>
            <a:tailEnd type="none" w="med" len="med"/>
          </a:ln>
        </p:spPr>
        <p:txBody>
          <a:bodyPr wrap="square" lIns="0" tIns="0" rIns="0" bIns="0" anchor="t">
            <a:spAutoFit/>
          </a:bodyPr>
          <a:lstStyle/>
          <a:p>
            <a:pPr lvl="0" indent="0" algn="ctr"/>
            <a:r>
              <a:rPr lang="en-US" altLang="zh-CN" sz="2800" b="1" dirty="0" smtClean="0">
                <a:solidFill>
                  <a:srgbClr val="FF0066"/>
                </a:solidFill>
                <a:latin typeface="Arial Black" panose="020B0A04020102020204" charset="0"/>
                <a:ea typeface="黑体" panose="02010609060101010101" pitchFamily="1" charset="-122"/>
              </a:rPr>
              <a:t>P229</a:t>
            </a:r>
            <a:endParaRPr lang="en-US" altLang="zh-CN" sz="2800" b="1" dirty="0">
              <a:solidFill>
                <a:srgbClr val="FF0066"/>
              </a:solidFill>
              <a:latin typeface="Arial Black" panose="020B0A04020102020204" charset="0"/>
              <a:ea typeface="黑体" panose="02010609060101010101" pitchFamily="1"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26625"/>
          <p:cNvSpPr>
            <a:spLocks noGrp="1"/>
          </p:cNvSpPr>
          <p:nvPr>
            <p:ph type="title"/>
          </p:nvPr>
        </p:nvSpPr>
        <p:spPr>
          <a:xfrm>
            <a:off x="457200" y="63500"/>
            <a:ext cx="8229600" cy="678815"/>
          </a:xfrm>
        </p:spPr>
        <p:txBody>
          <a:bodyPr anchor="ctr"/>
          <a:lstStyle/>
          <a:p>
            <a:r>
              <a:rPr lang="zh-CN"/>
              <a:t>内存高速缓存</a:t>
            </a:r>
            <a:endParaRPr lang="zh-CN"/>
          </a:p>
        </p:txBody>
      </p:sp>
      <p:pic>
        <p:nvPicPr>
          <p:cNvPr id="26627" name="内容占位符 26626" descr="8.10"/>
          <p:cNvPicPr>
            <a:picLocks noGrp="1" noChangeAspect="1"/>
          </p:cNvPicPr>
          <p:nvPr>
            <p:ph idx="1"/>
          </p:nvPr>
        </p:nvPicPr>
        <p:blipFill>
          <a:blip r:embed="rId1"/>
          <a:stretch>
            <a:fillRect/>
          </a:stretch>
        </p:blipFill>
        <p:spPr>
          <a:xfrm>
            <a:off x="0" y="836613"/>
            <a:ext cx="9013825" cy="6021387"/>
          </a:xfrm>
        </p:spPr>
      </p:pic>
      <p:sp>
        <p:nvSpPr>
          <p:cNvPr id="26628" name="文本框 26627"/>
          <p:cNvSpPr txBox="1"/>
          <p:nvPr/>
        </p:nvSpPr>
        <p:spPr>
          <a:xfrm>
            <a:off x="2914650" y="1127125"/>
            <a:ext cx="1657350" cy="852488"/>
          </a:xfrm>
          <a:prstGeom prst="rect">
            <a:avLst/>
          </a:prstGeom>
          <a:noFill/>
          <a:ln w="9525">
            <a:noFill/>
          </a:ln>
        </p:spPr>
        <p:txBody>
          <a:bodyPr vert="horz" wrap="square" lIns="0" tIns="0" rIns="0" bIns="0" anchor="t">
            <a:spAutoFit/>
          </a:bodyPr>
          <a:lstStyle/>
          <a:p>
            <a:pPr lvl="0" eaLnBrk="0" hangingPunct="0">
              <a:lnSpc>
                <a:spcPct val="90000"/>
              </a:lnSpc>
              <a:spcBef>
                <a:spcPct val="20000"/>
              </a:spcBef>
            </a:pPr>
            <a:r>
              <a:rPr lang="zh-CN" altLang="en-US" sz="2800" b="1" dirty="0">
                <a:solidFill>
                  <a:srgbClr val="FF0000"/>
                </a:solidFill>
                <a:latin typeface="黑体" panose="02010609060101010101" pitchFamily="1" charset="-122"/>
                <a:ea typeface="黑体" panose="02010609060101010101" pitchFamily="1" charset="-122"/>
              </a:rPr>
              <a:t>访问快表</a:t>
            </a:r>
            <a:endParaRPr lang="zh-CN" altLang="en-US" sz="2800" b="1" dirty="0">
              <a:solidFill>
                <a:srgbClr val="FF0000"/>
              </a:solidFill>
              <a:latin typeface="黑体" panose="02010609060101010101" pitchFamily="1" charset="-122"/>
              <a:ea typeface="黑体" panose="02010609060101010101" pitchFamily="1" charset="-122"/>
            </a:endParaRPr>
          </a:p>
          <a:p>
            <a:pPr lvl="0" eaLnBrk="0" hangingPunct="0">
              <a:lnSpc>
                <a:spcPct val="90000"/>
              </a:lnSpc>
              <a:spcBef>
                <a:spcPct val="20000"/>
              </a:spcBef>
            </a:pPr>
            <a:r>
              <a:rPr lang="zh-CN" altLang="en-US" sz="2800" b="1" dirty="0">
                <a:solidFill>
                  <a:srgbClr val="FF0000"/>
                </a:solidFill>
                <a:latin typeface="黑体" panose="02010609060101010101" pitchFamily="1" charset="-122"/>
                <a:ea typeface="黑体" panose="02010609060101010101" pitchFamily="1" charset="-122"/>
              </a:rPr>
              <a:t>(页表)</a:t>
            </a:r>
            <a:endParaRPr lang="zh-CN" altLang="en-US" sz="2800" b="1" dirty="0">
              <a:solidFill>
                <a:srgbClr val="FF0000"/>
              </a:solidFill>
              <a:latin typeface="黑体" panose="02010609060101010101" pitchFamily="1" charset="-122"/>
              <a:ea typeface="黑体" panose="02010609060101010101" pitchFamily="1" charset="-122"/>
            </a:endParaRPr>
          </a:p>
        </p:txBody>
      </p:sp>
      <p:sp>
        <p:nvSpPr>
          <p:cNvPr id="26629" name="文本框 26628"/>
          <p:cNvSpPr txBox="1"/>
          <p:nvPr/>
        </p:nvSpPr>
        <p:spPr>
          <a:xfrm>
            <a:off x="6886575" y="2563813"/>
            <a:ext cx="1800225" cy="766762"/>
          </a:xfrm>
          <a:prstGeom prst="rect">
            <a:avLst/>
          </a:prstGeom>
          <a:noFill/>
          <a:ln w="9525">
            <a:noFill/>
          </a:ln>
        </p:spPr>
        <p:txBody>
          <a:bodyPr vert="horz" wrap="square" lIns="0" tIns="0" rIns="0" bIns="0" anchor="t">
            <a:spAutoFit/>
          </a:bodyPr>
          <a:lstStyle/>
          <a:p>
            <a:pPr lvl="0" eaLnBrk="0" hangingPunct="0">
              <a:lnSpc>
                <a:spcPct val="90000"/>
              </a:lnSpc>
              <a:spcBef>
                <a:spcPct val="20000"/>
              </a:spcBef>
            </a:pPr>
            <a:r>
              <a:rPr lang="zh-CN" altLang="en-US" sz="2800" b="1" dirty="0">
                <a:solidFill>
                  <a:srgbClr val="FF0000"/>
                </a:solidFill>
                <a:latin typeface="黑体" panose="02010609060101010101" pitchFamily="1" charset="-122"/>
                <a:ea typeface="黑体" panose="02010609060101010101" pitchFamily="1" charset="-122"/>
              </a:rPr>
              <a:t>访问内存的高速缓存</a:t>
            </a:r>
            <a:endParaRPr lang="zh-CN" altLang="en-US" sz="2800" b="1" dirty="0">
              <a:solidFill>
                <a:srgbClr val="FF0000"/>
              </a:solidFill>
              <a:latin typeface="黑体" panose="02010609060101010101" pitchFamily="1" charset="-122"/>
              <a:ea typeface="黑体" panose="02010609060101010101" pitchFamily="1" charset="-122"/>
            </a:endParaRPr>
          </a:p>
        </p:txBody>
      </p:sp>
      <p:sp>
        <p:nvSpPr>
          <p:cNvPr id="26630" name="文本框 26629"/>
          <p:cNvSpPr txBox="1"/>
          <p:nvPr/>
        </p:nvSpPr>
        <p:spPr>
          <a:xfrm>
            <a:off x="4933950" y="1031875"/>
            <a:ext cx="3756025" cy="1279525"/>
          </a:xfrm>
          <a:prstGeom prst="rect">
            <a:avLst/>
          </a:prstGeom>
          <a:solidFill>
            <a:schemeClr val="bg1">
              <a:alpha val="100000"/>
            </a:schemeClr>
          </a:solidFill>
          <a:ln w="9525">
            <a:noFill/>
          </a:ln>
        </p:spPr>
        <p:txBody>
          <a:bodyPr vert="horz" wrap="square" lIns="0" tIns="0" rIns="0" bIns="0" anchor="t">
            <a:spAutoFit/>
          </a:bodyPr>
          <a:lstStyle/>
          <a:p>
            <a:pPr lvl="0" eaLnBrk="0" hangingPunct="0">
              <a:spcBef>
                <a:spcPct val="20000"/>
              </a:spcBef>
            </a:pPr>
            <a:r>
              <a:rPr lang="zh-CN" altLang="en-US" sz="2800" b="1" dirty="0">
                <a:solidFill>
                  <a:srgbClr val="0000FF"/>
                </a:solidFill>
                <a:latin typeface="黑体" panose="02010609060101010101" pitchFamily="1" charset="-122"/>
                <a:ea typeface="黑体" panose="02010609060101010101" pitchFamily="1" charset="-122"/>
              </a:rPr>
              <a:t>■增加内存的高速缓存，提高访问速度（命中率问题）。</a:t>
            </a:r>
            <a:endParaRPr lang="zh-CN" altLang="en-US" sz="2800" b="1" dirty="0">
              <a:solidFill>
                <a:srgbClr val="0000FF"/>
              </a:solidFill>
              <a:latin typeface="黑体" panose="02010609060101010101" pitchFamily="1" charset="-122"/>
              <a:ea typeface="黑体" panose="02010609060101010101" pitchFamily="1" charset="-122"/>
            </a:endParaRPr>
          </a:p>
        </p:txBody>
      </p:sp>
      <p:sp>
        <p:nvSpPr>
          <p:cNvPr id="20483" name="文本框 7185"/>
          <p:cNvSpPr txBox="1"/>
          <p:nvPr/>
        </p:nvSpPr>
        <p:spPr>
          <a:xfrm>
            <a:off x="82233" y="6305868"/>
            <a:ext cx="1119187" cy="430887"/>
          </a:xfrm>
          <a:prstGeom prst="rect">
            <a:avLst/>
          </a:prstGeom>
          <a:noFill/>
          <a:ln w="76200" cap="flat" cmpd="sng">
            <a:solidFill>
              <a:srgbClr val="000000"/>
            </a:solidFill>
            <a:prstDash val="solid"/>
            <a:miter/>
            <a:headEnd type="none" w="med" len="med"/>
            <a:tailEnd type="none" w="med" len="med"/>
          </a:ln>
        </p:spPr>
        <p:txBody>
          <a:bodyPr wrap="square" lIns="0" tIns="0" rIns="0" bIns="0" anchor="t">
            <a:spAutoFit/>
          </a:bodyPr>
          <a:lstStyle/>
          <a:p>
            <a:pPr lvl="0" indent="0" algn="ctr"/>
            <a:r>
              <a:rPr lang="en-US" altLang="zh-CN" sz="2800" b="1" dirty="0" smtClean="0">
                <a:solidFill>
                  <a:srgbClr val="FF0066"/>
                </a:solidFill>
                <a:latin typeface="Arial Black" panose="020B0A04020102020204" charset="0"/>
                <a:ea typeface="黑体" panose="02010609060101010101" pitchFamily="1" charset="-122"/>
              </a:rPr>
              <a:t>P230</a:t>
            </a:r>
            <a:endParaRPr lang="en-US" altLang="zh-CN" sz="2800" b="1" dirty="0">
              <a:solidFill>
                <a:srgbClr val="FF0066"/>
              </a:solidFill>
              <a:latin typeface="Arial Black" panose="020B0A04020102020204" charset="0"/>
              <a:ea typeface="黑体" panose="02010609060101010101" pitchFamily="1"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27649"/>
          <p:cNvSpPr>
            <a:spLocks noGrp="1"/>
          </p:cNvSpPr>
          <p:nvPr>
            <p:ph type="title"/>
          </p:nvPr>
        </p:nvSpPr>
        <p:spPr>
          <a:xfrm>
            <a:off x="457200" y="54928"/>
            <a:ext cx="8229600" cy="633412"/>
          </a:xfrm>
        </p:spPr>
        <p:txBody>
          <a:bodyPr anchor="ctr"/>
          <a:lstStyle/>
          <a:p>
            <a:r>
              <a:rPr lang="zh-CN" altLang="en-US" dirty="0"/>
              <a:t>页尺寸对缺页率的影响</a:t>
            </a:r>
            <a:endParaRPr lang="zh-CN" altLang="en-US" dirty="0"/>
          </a:p>
        </p:txBody>
      </p:sp>
      <p:pic>
        <p:nvPicPr>
          <p:cNvPr id="27651" name="内容占位符 27650" descr="8.11"/>
          <p:cNvPicPr>
            <a:picLocks noGrp="1" noChangeAspect="1"/>
          </p:cNvPicPr>
          <p:nvPr>
            <p:ph idx="1"/>
          </p:nvPr>
        </p:nvPicPr>
        <p:blipFill>
          <a:blip r:embed="rId1"/>
          <a:stretch>
            <a:fillRect/>
          </a:stretch>
        </p:blipFill>
        <p:spPr>
          <a:xfrm>
            <a:off x="1905" y="3419475"/>
            <a:ext cx="9045575" cy="3485515"/>
          </a:xfrm>
        </p:spPr>
      </p:pic>
      <p:sp>
        <p:nvSpPr>
          <p:cNvPr id="27653" name="文本框 27652"/>
          <p:cNvSpPr txBox="1"/>
          <p:nvPr/>
        </p:nvSpPr>
        <p:spPr>
          <a:xfrm>
            <a:off x="6445250" y="3303588"/>
            <a:ext cx="2601913" cy="1023937"/>
          </a:xfrm>
          <a:prstGeom prst="rect">
            <a:avLst/>
          </a:prstGeom>
          <a:solidFill>
            <a:schemeClr val="bg1">
              <a:alpha val="100000"/>
            </a:schemeClr>
          </a:solidFill>
          <a:ln w="9525">
            <a:noFill/>
          </a:ln>
        </p:spPr>
        <p:txBody>
          <a:bodyPr vert="horz" wrap="square" lIns="0" tIns="0" rIns="0" bIns="0" anchor="t">
            <a:spAutoFit/>
          </a:bodyPr>
          <a:lstStyle/>
          <a:p>
            <a:pPr lvl="0" eaLnBrk="0" hangingPunct="0">
              <a:lnSpc>
                <a:spcPct val="120000"/>
              </a:lnSpc>
              <a:spcBef>
                <a:spcPct val="20000"/>
              </a:spcBef>
            </a:pPr>
            <a:r>
              <a:rPr lang="zh-CN" altLang="en-US" sz="2800" b="1" dirty="0">
                <a:solidFill>
                  <a:srgbClr val="FF00FF"/>
                </a:solidFill>
                <a:latin typeface="黑体" panose="02010609060101010101" pitchFamily="1" charset="-122"/>
                <a:ea typeface="黑体" panose="02010609060101010101" pitchFamily="1" charset="-122"/>
              </a:rPr>
              <a:t>■</a:t>
            </a:r>
            <a:r>
              <a:rPr lang="zh-CN" altLang="en-US" sz="2800" b="1" dirty="0">
                <a:solidFill>
                  <a:srgbClr val="FF0000"/>
                </a:solidFill>
                <a:latin typeface="黑体" panose="02010609060101010101" pitchFamily="1" charset="-122"/>
                <a:ea typeface="黑体" panose="02010609060101010101" pitchFamily="1" charset="-122"/>
              </a:rPr>
              <a:t>给定块越多，缺页率越小。</a:t>
            </a:r>
            <a:endParaRPr lang="zh-CN" altLang="en-US" sz="2800" b="1" dirty="0">
              <a:solidFill>
                <a:srgbClr val="FF0000"/>
              </a:solidFill>
              <a:latin typeface="黑体" panose="02010609060101010101" pitchFamily="1" charset="-122"/>
              <a:ea typeface="黑体" panose="02010609060101010101" pitchFamily="1" charset="-122"/>
            </a:endParaRPr>
          </a:p>
        </p:txBody>
      </p:sp>
      <p:sp>
        <p:nvSpPr>
          <p:cNvPr id="2" name="文本框 1"/>
          <p:cNvSpPr txBox="1"/>
          <p:nvPr/>
        </p:nvSpPr>
        <p:spPr>
          <a:xfrm>
            <a:off x="457200" y="688340"/>
            <a:ext cx="8004175" cy="1280160"/>
          </a:xfrm>
          <a:prstGeom prst="rect">
            <a:avLst/>
          </a:prstGeom>
          <a:solidFill>
            <a:schemeClr val="bg1">
              <a:alpha val="100000"/>
            </a:schemeClr>
          </a:solidFill>
          <a:ln w="9525">
            <a:noFill/>
          </a:ln>
        </p:spPr>
        <p:txBody>
          <a:bodyPr vert="horz" wrap="square" lIns="0" tIns="0" rIns="0" bIns="0" anchor="t">
            <a:spAutoFit/>
          </a:bodyPr>
          <a:lstStyle/>
          <a:p>
            <a:pPr lvl="0" eaLnBrk="0" hangingPunct="0">
              <a:lnSpc>
                <a:spcPct val="100000"/>
              </a:lnSpc>
              <a:spcBef>
                <a:spcPct val="20000"/>
              </a:spcBef>
            </a:pPr>
            <a:r>
              <a:rPr lang="zh-CN" altLang="en-US" sz="2800" b="1" dirty="0">
                <a:solidFill>
                  <a:srgbClr val="0000FF"/>
                </a:solidFill>
                <a:latin typeface="黑体" panose="02010609060101010101" pitchFamily="1" charset="-122"/>
                <a:ea typeface="黑体" panose="02010609060101010101" pitchFamily="1" charset="-122"/>
              </a:rPr>
              <a:t>■页越小，内碎片总量越小，但页表越大。可能产生</a:t>
            </a:r>
            <a:r>
              <a:rPr lang="en-US" altLang="zh-CN" sz="2800" b="1" dirty="0">
                <a:solidFill>
                  <a:srgbClr val="FF00FF"/>
                </a:solidFill>
                <a:latin typeface="黑体" panose="02010609060101010101" pitchFamily="1" charset="-122"/>
                <a:ea typeface="黑体" panose="02010609060101010101" pitchFamily="1" charset="-122"/>
              </a:rPr>
              <a:t>2</a:t>
            </a:r>
            <a:r>
              <a:rPr lang="zh-CN" altLang="en-US" sz="2800" b="1" dirty="0">
                <a:solidFill>
                  <a:srgbClr val="FF00FF"/>
                </a:solidFill>
                <a:latin typeface="黑体" panose="02010609060101010101" pitchFamily="1" charset="-122"/>
                <a:ea typeface="黑体" panose="02010609060101010101" pitchFamily="1" charset="-122"/>
              </a:rPr>
              <a:t>次缺页中断</a:t>
            </a:r>
            <a:r>
              <a:rPr lang="zh-CN" altLang="en-US" sz="2800" b="1" dirty="0">
                <a:solidFill>
                  <a:srgbClr val="0000FF"/>
                </a:solidFill>
                <a:latin typeface="黑体" panose="02010609060101010101" pitchFamily="1" charset="-122"/>
                <a:ea typeface="黑体" panose="02010609060101010101" pitchFamily="1" charset="-122"/>
              </a:rPr>
              <a:t>，</a:t>
            </a:r>
            <a:r>
              <a:rPr lang="en-US" altLang="zh-CN" sz="2800" b="1" dirty="0">
                <a:solidFill>
                  <a:srgbClr val="0000FF"/>
                </a:solidFill>
                <a:latin typeface="黑体" panose="02010609060101010101" pitchFamily="1" charset="-122"/>
                <a:ea typeface="黑体" panose="02010609060101010101" pitchFamily="1" charset="-122"/>
              </a:rPr>
              <a:t>1</a:t>
            </a:r>
            <a:r>
              <a:rPr lang="zh-CN" altLang="en-US" sz="2800" b="1" dirty="0">
                <a:solidFill>
                  <a:srgbClr val="0000FF"/>
                </a:solidFill>
                <a:latin typeface="黑体" panose="02010609060101010101" pitchFamily="1" charset="-122"/>
                <a:ea typeface="黑体" panose="02010609060101010101" pitchFamily="1" charset="-122"/>
              </a:rPr>
              <a:t>次取页表页时缺页中断，一次读进程页时缺页中断</a:t>
            </a:r>
            <a:endParaRPr lang="zh-CN" altLang="en-US" sz="2800" b="1" dirty="0">
              <a:solidFill>
                <a:srgbClr val="0000FF"/>
              </a:solidFill>
              <a:latin typeface="黑体" panose="02010609060101010101" pitchFamily="1" charset="-122"/>
              <a:ea typeface="黑体" panose="02010609060101010101" pitchFamily="1" charset="-122"/>
            </a:endParaRPr>
          </a:p>
        </p:txBody>
      </p:sp>
      <p:sp>
        <p:nvSpPr>
          <p:cNvPr id="20483" name="文本框 7185"/>
          <p:cNvSpPr txBox="1"/>
          <p:nvPr/>
        </p:nvSpPr>
        <p:spPr>
          <a:xfrm>
            <a:off x="82233" y="6305868"/>
            <a:ext cx="1119187" cy="430887"/>
          </a:xfrm>
          <a:prstGeom prst="rect">
            <a:avLst/>
          </a:prstGeom>
          <a:noFill/>
          <a:ln w="76200" cap="flat" cmpd="sng">
            <a:solidFill>
              <a:srgbClr val="000000"/>
            </a:solidFill>
            <a:prstDash val="solid"/>
            <a:miter/>
            <a:headEnd type="none" w="med" len="med"/>
            <a:tailEnd type="none" w="med" len="med"/>
          </a:ln>
        </p:spPr>
        <p:txBody>
          <a:bodyPr wrap="square" lIns="0" tIns="0" rIns="0" bIns="0" anchor="t">
            <a:spAutoFit/>
          </a:bodyPr>
          <a:lstStyle/>
          <a:p>
            <a:pPr lvl="0" indent="0" algn="ctr"/>
            <a:r>
              <a:rPr lang="en-US" altLang="zh-CN" sz="2800" b="1" dirty="0" smtClean="0">
                <a:solidFill>
                  <a:srgbClr val="FF0066"/>
                </a:solidFill>
                <a:latin typeface="Arial Black" panose="020B0A04020102020204" charset="0"/>
                <a:ea typeface="黑体" panose="02010609060101010101" pitchFamily="1" charset="-122"/>
              </a:rPr>
              <a:t>P231</a:t>
            </a:r>
            <a:endParaRPr lang="en-US" altLang="zh-CN" sz="2800" b="1" dirty="0">
              <a:solidFill>
                <a:srgbClr val="FF0066"/>
              </a:solidFill>
              <a:latin typeface="Arial Black" panose="020B0A04020102020204" charset="0"/>
              <a:ea typeface="黑体" panose="02010609060101010101" pitchFamily="1"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28673"/>
          <p:cNvSpPr>
            <a:spLocks noGrp="1"/>
          </p:cNvSpPr>
          <p:nvPr>
            <p:ph type="title"/>
          </p:nvPr>
        </p:nvSpPr>
        <p:spPr/>
        <p:txBody>
          <a:bodyPr anchor="ctr"/>
          <a:lstStyle/>
          <a:p>
            <a:pPr>
              <a:buNone/>
            </a:pPr>
            <a:r>
              <a:rPr lang="zh-CN" altLang="en-US" dirty="0"/>
              <a:t>8.1.3 分段</a:t>
            </a:r>
            <a:endParaRPr lang="zh-CN" altLang="en-US" dirty="0"/>
          </a:p>
        </p:txBody>
      </p:sp>
      <p:pic>
        <p:nvPicPr>
          <p:cNvPr id="28675" name="内容占位符 28674" descr="8.12"/>
          <p:cNvPicPr>
            <a:picLocks noGrp="1" noChangeAspect="1"/>
          </p:cNvPicPr>
          <p:nvPr>
            <p:ph idx="1"/>
          </p:nvPr>
        </p:nvPicPr>
        <p:blipFill>
          <a:blip r:embed="rId1"/>
          <a:stretch>
            <a:fillRect/>
          </a:stretch>
        </p:blipFill>
        <p:spPr>
          <a:xfrm>
            <a:off x="0" y="2111375"/>
            <a:ext cx="9086850" cy="4746625"/>
          </a:xfrm>
        </p:spPr>
      </p:pic>
      <p:sp>
        <p:nvSpPr>
          <p:cNvPr id="28676" name="文本框 28675"/>
          <p:cNvSpPr txBox="1"/>
          <p:nvPr/>
        </p:nvSpPr>
        <p:spPr>
          <a:xfrm>
            <a:off x="3600450" y="620713"/>
            <a:ext cx="4789488" cy="1535112"/>
          </a:xfrm>
          <a:prstGeom prst="rect">
            <a:avLst/>
          </a:prstGeom>
          <a:solidFill>
            <a:schemeClr val="bg1">
              <a:alpha val="100000"/>
            </a:schemeClr>
          </a:solidFill>
          <a:ln w="9525">
            <a:noFill/>
          </a:ln>
        </p:spPr>
        <p:txBody>
          <a:bodyPr vert="horz" wrap="square" lIns="0" tIns="0" rIns="0" bIns="0" anchor="t">
            <a:spAutoFit/>
          </a:bodyPr>
          <a:lstStyle/>
          <a:p>
            <a:pPr lvl="0" eaLnBrk="0" hangingPunct="0">
              <a:lnSpc>
                <a:spcPct val="120000"/>
              </a:lnSpc>
              <a:spcBef>
                <a:spcPct val="20000"/>
              </a:spcBef>
            </a:pPr>
            <a:r>
              <a:rPr lang="zh-CN" altLang="en-US" sz="2800" b="1" dirty="0">
                <a:solidFill>
                  <a:srgbClr val="FF00FF"/>
                </a:solidFill>
                <a:latin typeface="黑体" panose="02010609060101010101" pitchFamily="1" charset="-122"/>
                <a:ea typeface="黑体" panose="02010609060101010101" pitchFamily="1" charset="-122"/>
              </a:rPr>
              <a:t>■</a:t>
            </a:r>
            <a:r>
              <a:rPr lang="zh-CN" altLang="en-US" sz="2800" b="1" dirty="0">
                <a:solidFill>
                  <a:srgbClr val="0000FF"/>
                </a:solidFill>
                <a:latin typeface="黑体" panose="02010609060101010101" pitchFamily="1" charset="-122"/>
                <a:ea typeface="黑体" panose="02010609060101010101" pitchFamily="1" charset="-122"/>
              </a:rPr>
              <a:t>分段有利于动态增长，对程序员可见，可分段编译连接加载，有利于共享和保护</a:t>
            </a:r>
            <a:endParaRPr lang="zh-CN" altLang="en-US" dirty="0">
              <a:solidFill>
                <a:srgbClr val="0000FF"/>
              </a:solidFill>
              <a:latin typeface="Arial" panose="020B0604020202020204" pitchFamily="34" charset="0"/>
              <a:ea typeface="宋体" panose="02010600030101010101" pitchFamily="2" charset="-122"/>
            </a:endParaRPr>
          </a:p>
        </p:txBody>
      </p:sp>
      <p:sp>
        <p:nvSpPr>
          <p:cNvPr id="28677" name="文本框 28676"/>
          <p:cNvSpPr txBox="1"/>
          <p:nvPr/>
        </p:nvSpPr>
        <p:spPr>
          <a:xfrm>
            <a:off x="5437188" y="5834063"/>
            <a:ext cx="2393950" cy="1023937"/>
          </a:xfrm>
          <a:prstGeom prst="rect">
            <a:avLst/>
          </a:prstGeom>
          <a:solidFill>
            <a:schemeClr val="bg1">
              <a:alpha val="100000"/>
            </a:schemeClr>
          </a:solidFill>
          <a:ln w="9525">
            <a:noFill/>
          </a:ln>
        </p:spPr>
        <p:txBody>
          <a:bodyPr vert="horz" wrap="square" lIns="0" tIns="0" rIns="0" bIns="0" anchor="t">
            <a:spAutoFit/>
          </a:bodyPr>
          <a:lstStyle/>
          <a:p>
            <a:pPr lvl="0" eaLnBrk="0" hangingPunct="0">
              <a:lnSpc>
                <a:spcPct val="120000"/>
              </a:lnSpc>
              <a:spcBef>
                <a:spcPct val="20000"/>
              </a:spcBef>
            </a:pPr>
            <a:r>
              <a:rPr lang="zh-CN" altLang="en-US" sz="2800" b="1" dirty="0">
                <a:solidFill>
                  <a:srgbClr val="FF00FF"/>
                </a:solidFill>
                <a:latin typeface="黑体" panose="02010609060101010101" pitchFamily="1" charset="-122"/>
                <a:ea typeface="黑体" panose="02010609060101010101" pitchFamily="1" charset="-122"/>
              </a:rPr>
              <a:t>■</a:t>
            </a:r>
            <a:r>
              <a:rPr lang="zh-CN" altLang="en-US" sz="2800" b="1" dirty="0">
                <a:solidFill>
                  <a:srgbClr val="0000FF"/>
                </a:solidFill>
                <a:latin typeface="黑体" panose="02010609060101010101" pitchFamily="1" charset="-122"/>
                <a:ea typeface="黑体" panose="02010609060101010101" pitchFamily="1" charset="-122"/>
              </a:rPr>
              <a:t>段不在内存 （缺段中断）</a:t>
            </a:r>
            <a:endParaRPr lang="zh-CN" altLang="en-US" dirty="0">
              <a:solidFill>
                <a:srgbClr val="0000FF"/>
              </a:solidFill>
              <a:latin typeface="Arial" panose="020B0604020202020204" pitchFamily="34" charset="0"/>
              <a:ea typeface="宋体" panose="02010600030101010101" pitchFamily="2" charset="-122"/>
            </a:endParaRPr>
          </a:p>
        </p:txBody>
      </p:sp>
      <p:sp>
        <p:nvSpPr>
          <p:cNvPr id="20483" name="文本框 7185"/>
          <p:cNvSpPr txBox="1"/>
          <p:nvPr/>
        </p:nvSpPr>
        <p:spPr>
          <a:xfrm>
            <a:off x="82233" y="6305868"/>
            <a:ext cx="1119187" cy="430887"/>
          </a:xfrm>
          <a:prstGeom prst="rect">
            <a:avLst/>
          </a:prstGeom>
          <a:noFill/>
          <a:ln w="76200" cap="flat" cmpd="sng">
            <a:solidFill>
              <a:srgbClr val="000000"/>
            </a:solidFill>
            <a:prstDash val="solid"/>
            <a:miter/>
            <a:headEnd type="none" w="med" len="med"/>
            <a:tailEnd type="none" w="med" len="med"/>
          </a:ln>
        </p:spPr>
        <p:txBody>
          <a:bodyPr wrap="square" lIns="0" tIns="0" rIns="0" bIns="0" anchor="t">
            <a:spAutoFit/>
          </a:bodyPr>
          <a:lstStyle/>
          <a:p>
            <a:pPr lvl="0" indent="0" algn="ctr"/>
            <a:r>
              <a:rPr lang="en-US" altLang="zh-CN" sz="2800" b="1" dirty="0" smtClean="0">
                <a:solidFill>
                  <a:srgbClr val="FF0066"/>
                </a:solidFill>
                <a:latin typeface="Arial Black" panose="020B0A04020102020204" charset="0"/>
                <a:ea typeface="黑体" panose="02010609060101010101" pitchFamily="1" charset="-122"/>
              </a:rPr>
              <a:t>P232</a:t>
            </a:r>
            <a:endParaRPr lang="en-US" altLang="zh-CN" sz="2800" b="1" dirty="0">
              <a:solidFill>
                <a:srgbClr val="FF0066"/>
              </a:solidFill>
              <a:latin typeface="Arial Black" panose="020B0A04020102020204" charset="0"/>
              <a:ea typeface="黑体" panose="02010609060101010101" pitchFamily="1" charset="-122"/>
            </a:endParaRPr>
          </a:p>
        </p:txBody>
      </p:sp>
      <p:sp>
        <p:nvSpPr>
          <p:cNvPr id="18436" name="文本框 18435"/>
          <p:cNvSpPr txBox="1"/>
          <p:nvPr/>
        </p:nvSpPr>
        <p:spPr>
          <a:xfrm>
            <a:off x="1590040" y="5834380"/>
            <a:ext cx="3576320" cy="368300"/>
          </a:xfrm>
          <a:prstGeom prst="rect">
            <a:avLst/>
          </a:prstGeom>
          <a:noFill/>
          <a:ln w="9525">
            <a:noFill/>
          </a:ln>
        </p:spPr>
        <p:txBody>
          <a:bodyPr vert="horz" wrap="square" lIns="0" tIns="0" rIns="0" bIns="0" anchor="t">
            <a:spAutoFit/>
          </a:bodyPr>
          <a:lstStyle/>
          <a:p>
            <a:pPr lvl="0" eaLnBrk="0" hangingPunct="0">
              <a:lnSpc>
                <a:spcPct val="60000"/>
              </a:lnSpc>
              <a:spcBef>
                <a:spcPct val="20000"/>
              </a:spcBef>
            </a:pPr>
            <a:r>
              <a:rPr lang="en-US" altLang="zh-CN" sz="2800" b="1" dirty="0">
                <a:solidFill>
                  <a:srgbClr val="FF0000"/>
                </a:solidFill>
                <a:latin typeface="黑体" panose="02010609060101010101" pitchFamily="1" charset="-122"/>
                <a:ea typeface="黑体" panose="02010609060101010101" pitchFamily="1" charset="-122"/>
              </a:rPr>
              <a:t>P</a:t>
            </a:r>
            <a:r>
              <a:rPr lang="zh-CN" altLang="en-US" sz="2800" b="1" dirty="0">
                <a:solidFill>
                  <a:srgbClr val="FF0000"/>
                </a:solidFill>
                <a:latin typeface="黑体" panose="02010609060101010101" pitchFamily="1" charset="-122"/>
                <a:ea typeface="黑体" panose="02010609060101010101" pitchFamily="1" charset="-122"/>
              </a:rPr>
              <a:t>存在位 </a:t>
            </a:r>
            <a:r>
              <a:rPr lang="en-US" altLang="zh-CN" sz="2800" b="1" dirty="0">
                <a:solidFill>
                  <a:srgbClr val="FF0000"/>
                </a:solidFill>
                <a:latin typeface="黑体" panose="02010609060101010101" pitchFamily="1" charset="-122"/>
                <a:ea typeface="黑体" panose="02010609060101010101" pitchFamily="1" charset="-122"/>
              </a:rPr>
              <a:t>M</a:t>
            </a:r>
            <a:r>
              <a:rPr lang="zh-CN" altLang="en-US" sz="2800" b="1" dirty="0">
                <a:solidFill>
                  <a:srgbClr val="FF0000"/>
                </a:solidFill>
                <a:latin typeface="黑体" panose="02010609060101010101" pitchFamily="1" charset="-122"/>
                <a:ea typeface="黑体" panose="02010609060101010101" pitchFamily="1" charset="-122"/>
              </a:rPr>
              <a:t>修改位</a:t>
            </a:r>
            <a:endParaRPr lang="zh-CN" altLang="en-US" sz="2800" b="1" dirty="0">
              <a:solidFill>
                <a:srgbClr val="FF0000"/>
              </a:solidFill>
              <a:latin typeface="黑体" panose="02010609060101010101" pitchFamily="1" charset="-122"/>
              <a:ea typeface="黑体" panose="02010609060101010101" pitchFamily="1" charset="-122"/>
            </a:endParaRPr>
          </a:p>
        </p:txBody>
      </p:sp>
      <p:cxnSp>
        <p:nvCxnSpPr>
          <p:cNvPr id="2" name="直接箭头连接符 1"/>
          <p:cNvCxnSpPr/>
          <p:nvPr/>
        </p:nvCxnSpPr>
        <p:spPr>
          <a:xfrm flipV="1">
            <a:off x="3088640" y="5445125"/>
            <a:ext cx="1123315" cy="214630"/>
          </a:xfrm>
          <a:prstGeom prst="straightConnector1">
            <a:avLst/>
          </a:prstGeom>
          <a:ln w="28575" cmpd="sng">
            <a:solidFill>
              <a:srgbClr val="FF00FF"/>
            </a:solidFill>
            <a:prstDash val="solid"/>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29697"/>
          <p:cNvSpPr>
            <a:spLocks noGrp="1"/>
          </p:cNvSpPr>
          <p:nvPr>
            <p:ph type="title"/>
          </p:nvPr>
        </p:nvSpPr>
        <p:spPr/>
        <p:txBody>
          <a:bodyPr anchor="ctr"/>
          <a:lstStyle/>
          <a:p>
            <a:pPr>
              <a:buNone/>
            </a:pPr>
            <a:r>
              <a:rPr lang="zh-CN" altLang="en-US" dirty="0"/>
              <a:t>8.1.4 段页式</a:t>
            </a:r>
            <a:endParaRPr lang="zh-CN" altLang="en-US" dirty="0"/>
          </a:p>
        </p:txBody>
      </p:sp>
      <p:pic>
        <p:nvPicPr>
          <p:cNvPr id="29699" name="内容占位符 29698" descr="8.13"/>
          <p:cNvPicPr>
            <a:picLocks noGrp="1" noChangeAspect="1"/>
          </p:cNvPicPr>
          <p:nvPr>
            <p:ph idx="1"/>
          </p:nvPr>
        </p:nvPicPr>
        <p:blipFill>
          <a:blip r:embed="rId1"/>
          <a:stretch>
            <a:fillRect/>
          </a:stretch>
        </p:blipFill>
        <p:spPr>
          <a:xfrm>
            <a:off x="0" y="1419225"/>
            <a:ext cx="9010650" cy="5081588"/>
          </a:xfrm>
        </p:spPr>
      </p:pic>
      <p:sp>
        <p:nvSpPr>
          <p:cNvPr id="29700" name="文本框 29699"/>
          <p:cNvSpPr txBox="1"/>
          <p:nvPr/>
        </p:nvSpPr>
        <p:spPr>
          <a:xfrm>
            <a:off x="4354513" y="309563"/>
            <a:ext cx="4789487" cy="1109662"/>
          </a:xfrm>
          <a:prstGeom prst="rect">
            <a:avLst/>
          </a:prstGeom>
          <a:solidFill>
            <a:schemeClr val="bg1">
              <a:alpha val="100000"/>
            </a:schemeClr>
          </a:solidFill>
          <a:ln w="9525">
            <a:noFill/>
          </a:ln>
        </p:spPr>
        <p:txBody>
          <a:bodyPr vert="horz" wrap="square" lIns="0" tIns="0" rIns="0" bIns="0" anchor="t">
            <a:spAutoFit/>
          </a:bodyPr>
          <a:lstStyle/>
          <a:p>
            <a:pPr lvl="0" eaLnBrk="0" hangingPunct="0">
              <a:lnSpc>
                <a:spcPct val="120000"/>
              </a:lnSpc>
              <a:spcBef>
                <a:spcPct val="20000"/>
              </a:spcBef>
            </a:pPr>
            <a:r>
              <a:rPr lang="zh-CN" altLang="en-US" sz="2800" b="1" dirty="0">
                <a:solidFill>
                  <a:srgbClr val="FF00FF"/>
                </a:solidFill>
                <a:latin typeface="黑体" panose="02010609060101010101" pitchFamily="1" charset="-122"/>
                <a:ea typeface="黑体" panose="02010609060101010101" pitchFamily="1" charset="-122"/>
              </a:rPr>
              <a:t>■</a:t>
            </a:r>
            <a:r>
              <a:rPr lang="zh-CN" altLang="en-US" sz="2800" b="1" dirty="0">
                <a:solidFill>
                  <a:srgbClr val="0000FF"/>
                </a:solidFill>
                <a:latin typeface="黑体" panose="02010609060101010101" pitchFamily="1" charset="-122"/>
                <a:ea typeface="黑体" panose="02010609060101010101" pitchFamily="1" charset="-122"/>
              </a:rPr>
              <a:t>先分段，再分页</a:t>
            </a:r>
            <a:endParaRPr lang="zh-CN" altLang="en-US" sz="2800" b="1" dirty="0">
              <a:solidFill>
                <a:srgbClr val="0000FF"/>
              </a:solidFill>
              <a:latin typeface="黑体" panose="02010609060101010101" pitchFamily="1" charset="-122"/>
              <a:ea typeface="黑体" panose="02010609060101010101" pitchFamily="1" charset="-122"/>
            </a:endParaRPr>
          </a:p>
          <a:p>
            <a:pPr lvl="0" eaLnBrk="0" hangingPunct="0">
              <a:lnSpc>
                <a:spcPct val="120000"/>
              </a:lnSpc>
              <a:spcBef>
                <a:spcPct val="20000"/>
              </a:spcBef>
            </a:pPr>
            <a:r>
              <a:rPr lang="zh-CN" altLang="en-US" sz="2800" b="1" dirty="0">
                <a:solidFill>
                  <a:srgbClr val="FF00FF"/>
                </a:solidFill>
                <a:latin typeface="黑体" panose="02010609060101010101" pitchFamily="1" charset="-122"/>
                <a:ea typeface="黑体" panose="02010609060101010101" pitchFamily="1" charset="-122"/>
              </a:rPr>
              <a:t>■</a:t>
            </a:r>
            <a:r>
              <a:rPr lang="zh-CN" altLang="en-US" sz="2800" b="1" dirty="0">
                <a:solidFill>
                  <a:srgbClr val="0000FF"/>
                </a:solidFill>
                <a:latin typeface="黑体" panose="02010609060101010101" pitchFamily="1" charset="-122"/>
                <a:ea typeface="黑体" panose="02010609060101010101" pitchFamily="1" charset="-122"/>
              </a:rPr>
              <a:t>一个段表，多个页表</a:t>
            </a:r>
            <a:endParaRPr lang="zh-CN" altLang="en-US" dirty="0">
              <a:solidFill>
                <a:srgbClr val="0000FF"/>
              </a:solidFill>
              <a:latin typeface="Arial" panose="020B0604020202020204" pitchFamily="34" charset="0"/>
              <a:ea typeface="宋体" panose="02010600030101010101" pitchFamily="2" charset="-122"/>
            </a:endParaRPr>
          </a:p>
        </p:txBody>
      </p:sp>
      <p:sp>
        <p:nvSpPr>
          <p:cNvPr id="18436" name="文本框 18435"/>
          <p:cNvSpPr txBox="1"/>
          <p:nvPr/>
        </p:nvSpPr>
        <p:spPr>
          <a:xfrm>
            <a:off x="4521835" y="5497830"/>
            <a:ext cx="3576320" cy="368300"/>
          </a:xfrm>
          <a:prstGeom prst="rect">
            <a:avLst/>
          </a:prstGeom>
          <a:noFill/>
          <a:ln w="9525">
            <a:noFill/>
          </a:ln>
        </p:spPr>
        <p:txBody>
          <a:bodyPr vert="horz" wrap="square" lIns="0" tIns="0" rIns="0" bIns="0" anchor="t">
            <a:spAutoFit/>
          </a:bodyPr>
          <a:lstStyle/>
          <a:p>
            <a:pPr lvl="0" eaLnBrk="0" hangingPunct="0">
              <a:lnSpc>
                <a:spcPct val="60000"/>
              </a:lnSpc>
              <a:spcBef>
                <a:spcPct val="20000"/>
              </a:spcBef>
            </a:pPr>
            <a:r>
              <a:rPr lang="en-US" altLang="zh-CN" sz="2800" b="1" dirty="0">
                <a:solidFill>
                  <a:srgbClr val="FF0000"/>
                </a:solidFill>
                <a:latin typeface="黑体" panose="02010609060101010101" pitchFamily="1" charset="-122"/>
                <a:ea typeface="黑体" panose="02010609060101010101" pitchFamily="1" charset="-122"/>
              </a:rPr>
              <a:t>P</a:t>
            </a:r>
            <a:r>
              <a:rPr lang="zh-CN" altLang="en-US" sz="2800" b="1" dirty="0">
                <a:solidFill>
                  <a:srgbClr val="FF0000"/>
                </a:solidFill>
                <a:latin typeface="黑体" panose="02010609060101010101" pitchFamily="1" charset="-122"/>
                <a:ea typeface="黑体" panose="02010609060101010101" pitchFamily="1" charset="-122"/>
              </a:rPr>
              <a:t>存在位 </a:t>
            </a:r>
            <a:r>
              <a:rPr lang="en-US" altLang="zh-CN" sz="2800" b="1" dirty="0">
                <a:solidFill>
                  <a:srgbClr val="FF0000"/>
                </a:solidFill>
                <a:latin typeface="黑体" panose="02010609060101010101" pitchFamily="1" charset="-122"/>
                <a:ea typeface="黑体" panose="02010609060101010101" pitchFamily="1" charset="-122"/>
              </a:rPr>
              <a:t>M</a:t>
            </a:r>
            <a:r>
              <a:rPr lang="zh-CN" altLang="en-US" sz="2800" b="1" dirty="0">
                <a:solidFill>
                  <a:srgbClr val="FF0000"/>
                </a:solidFill>
                <a:latin typeface="黑体" panose="02010609060101010101" pitchFamily="1" charset="-122"/>
                <a:ea typeface="黑体" panose="02010609060101010101" pitchFamily="1" charset="-122"/>
              </a:rPr>
              <a:t>修改位</a:t>
            </a:r>
            <a:endParaRPr lang="zh-CN" altLang="en-US" sz="2800" b="1" dirty="0">
              <a:solidFill>
                <a:srgbClr val="FF0000"/>
              </a:solidFill>
              <a:latin typeface="黑体" panose="02010609060101010101" pitchFamily="1" charset="-122"/>
              <a:ea typeface="黑体" panose="02010609060101010101" pitchFamily="1" charset="-122"/>
            </a:endParaRPr>
          </a:p>
        </p:txBody>
      </p:sp>
      <p:sp>
        <p:nvSpPr>
          <p:cNvPr id="20483" name="文本框 7185"/>
          <p:cNvSpPr txBox="1"/>
          <p:nvPr/>
        </p:nvSpPr>
        <p:spPr>
          <a:xfrm>
            <a:off x="82233" y="6305868"/>
            <a:ext cx="1119187" cy="430887"/>
          </a:xfrm>
          <a:prstGeom prst="rect">
            <a:avLst/>
          </a:prstGeom>
          <a:noFill/>
          <a:ln w="76200" cap="flat" cmpd="sng">
            <a:solidFill>
              <a:srgbClr val="000000"/>
            </a:solidFill>
            <a:prstDash val="solid"/>
            <a:miter/>
            <a:headEnd type="none" w="med" len="med"/>
            <a:tailEnd type="none" w="med" len="med"/>
          </a:ln>
        </p:spPr>
        <p:txBody>
          <a:bodyPr wrap="square" lIns="0" tIns="0" rIns="0" bIns="0" anchor="t">
            <a:spAutoFit/>
          </a:bodyPr>
          <a:lstStyle/>
          <a:p>
            <a:pPr lvl="0" indent="0" algn="ctr"/>
            <a:r>
              <a:rPr lang="en-US" altLang="zh-CN" sz="2800" b="1" dirty="0" smtClean="0">
                <a:solidFill>
                  <a:srgbClr val="FF0066"/>
                </a:solidFill>
                <a:latin typeface="Arial Black" panose="020B0A04020102020204" charset="0"/>
                <a:ea typeface="黑体" panose="02010609060101010101" pitchFamily="1" charset="-122"/>
              </a:rPr>
              <a:t>P233</a:t>
            </a:r>
            <a:endParaRPr lang="en-US" altLang="zh-CN" sz="2800" b="1" dirty="0">
              <a:solidFill>
                <a:srgbClr val="FF0066"/>
              </a:solidFill>
              <a:latin typeface="Arial Black" panose="020B0A04020102020204" charset="0"/>
              <a:ea typeface="黑体" panose="02010609060101010101" pitchFamily="1" charset="-122"/>
            </a:endParaRPr>
          </a:p>
        </p:txBody>
      </p:sp>
      <p:cxnSp>
        <p:nvCxnSpPr>
          <p:cNvPr id="2" name="直接箭头连接符 1"/>
          <p:cNvCxnSpPr/>
          <p:nvPr/>
        </p:nvCxnSpPr>
        <p:spPr>
          <a:xfrm flipV="1">
            <a:off x="5220335" y="4426585"/>
            <a:ext cx="503555" cy="946785"/>
          </a:xfrm>
          <a:prstGeom prst="straightConnector1">
            <a:avLst/>
          </a:prstGeom>
          <a:ln w="28575" cmpd="sng">
            <a:solidFill>
              <a:srgbClr val="FF00FF"/>
            </a:solidFill>
            <a:prstDash val="solid"/>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内容占位符 30721" descr="8.14"/>
          <p:cNvPicPr>
            <a:picLocks noGrp="1" noChangeAspect="1"/>
          </p:cNvPicPr>
          <p:nvPr>
            <p:ph idx="1"/>
          </p:nvPr>
        </p:nvPicPr>
        <p:blipFill>
          <a:blip r:embed="rId1"/>
          <a:stretch>
            <a:fillRect/>
          </a:stretch>
        </p:blipFill>
        <p:spPr>
          <a:xfrm>
            <a:off x="0" y="0"/>
            <a:ext cx="5537200" cy="6858000"/>
          </a:xfrm>
        </p:spPr>
      </p:pic>
      <p:sp>
        <p:nvSpPr>
          <p:cNvPr id="30723" name="标题 30722"/>
          <p:cNvSpPr>
            <a:spLocks noGrp="1"/>
          </p:cNvSpPr>
          <p:nvPr>
            <p:ph type="title"/>
          </p:nvPr>
        </p:nvSpPr>
        <p:spPr>
          <a:xfrm>
            <a:off x="2916238" y="6165850"/>
            <a:ext cx="5713412" cy="692150"/>
          </a:xfrm>
        </p:spPr>
        <p:txBody>
          <a:bodyPr anchor="ctr"/>
          <a:lstStyle/>
          <a:p>
            <a:pPr>
              <a:buNone/>
            </a:pPr>
            <a:r>
              <a:rPr lang="zh-CN" altLang="en-US" dirty="0"/>
              <a:t>段之间的保护关系</a:t>
            </a:r>
            <a:endParaRPr lang="zh-CN" altLang="en-US" dirty="0"/>
          </a:p>
        </p:txBody>
      </p:sp>
      <p:sp>
        <p:nvSpPr>
          <p:cNvPr id="30724" name="矩形 30723"/>
          <p:cNvSpPr>
            <a:spLocks noGrp="1"/>
          </p:cNvSpPr>
          <p:nvPr/>
        </p:nvSpPr>
        <p:spPr>
          <a:xfrm>
            <a:off x="457200" y="274638"/>
            <a:ext cx="8229600" cy="1143000"/>
          </a:xfrm>
          <a:prstGeom prst="rect">
            <a:avLst/>
          </a:prstGeom>
          <a:noFill/>
          <a:ln w="9525">
            <a:noFill/>
          </a:ln>
        </p:spPr>
        <p:txBody>
          <a:bodyPr vert="horz" wrap="square" anchor="ctr"/>
          <a:lstStyle>
            <a:lvl1pPr marL="0" lvl="0" indent="0" algn="l" defTabSz="914400" eaLnBrk="1" fontAlgn="base" latinLnBrk="0" hangingPunct="1">
              <a:lnSpc>
                <a:spcPct val="100000"/>
              </a:lnSpc>
              <a:spcBef>
                <a:spcPct val="0"/>
              </a:spcBef>
              <a:spcAft>
                <a:spcPct val="0"/>
              </a:spcAft>
              <a:buSzPct val="100000"/>
              <a:buFont typeface="Wingdings" panose="05000000000000000000" pitchFamily="2" charset="2"/>
              <a:buChar char="l"/>
              <a:defRPr sz="4400" b="1" u="none" kern="1200" baseline="0">
                <a:solidFill>
                  <a:srgbClr val="FF0066"/>
                </a:solidFill>
                <a:latin typeface="Arial" panose="020B0604020202020204" pitchFamily="34" charset="0"/>
                <a:ea typeface="黑体" panose="02010609060101010101" pitchFamily="1" charset="-122"/>
              </a:defRPr>
            </a:lvl1pPr>
          </a:lstStyle>
          <a:p>
            <a:pPr lvl="0" algn="r">
              <a:buNone/>
            </a:pPr>
            <a:r>
              <a:rPr lang="zh-CN" altLang="en-US" dirty="0"/>
              <a:t>8.1.5 保护和共享</a:t>
            </a:r>
            <a:endParaRPr lang="zh-CN" altLang="en-US" dirty="0"/>
          </a:p>
        </p:txBody>
      </p:sp>
      <p:sp>
        <p:nvSpPr>
          <p:cNvPr id="30725" name="矩形 30724"/>
          <p:cNvSpPr>
            <a:spLocks noGrp="1"/>
          </p:cNvSpPr>
          <p:nvPr/>
        </p:nvSpPr>
        <p:spPr>
          <a:xfrm>
            <a:off x="5537200" y="1601788"/>
            <a:ext cx="3149600" cy="3268662"/>
          </a:xfrm>
          <a:prstGeom prst="rect">
            <a:avLst/>
          </a:prstGeom>
          <a:noFill/>
          <a:ln w="9525">
            <a:noFill/>
          </a:ln>
        </p:spPr>
        <p:txBody>
          <a:bodyPr vert="horz" wrap="square" anchor="t"/>
          <a:lstStyle>
            <a:lvl1pPr marL="342900" lvl="0" indent="-342900" algn="l" defTabSz="914400" eaLnBrk="1" fontAlgn="base" latinLnBrk="0" hangingPunct="1">
              <a:lnSpc>
                <a:spcPct val="100000"/>
              </a:lnSpc>
              <a:spcBef>
                <a:spcPct val="20000"/>
              </a:spcBef>
              <a:spcAft>
                <a:spcPct val="0"/>
              </a:spcAft>
              <a:buSzPct val="100000"/>
              <a:buFont typeface="Wingdings" panose="05000000000000000000" pitchFamily="2" charset="2"/>
              <a:buChar char="n"/>
              <a:defRPr sz="3200" b="1" u="none" kern="1200" baseline="0">
                <a:solidFill>
                  <a:srgbClr val="2D2DFF"/>
                </a:solidFill>
                <a:latin typeface="Arial" panose="020B0604020202020204" pitchFamily="34" charset="0"/>
                <a:ea typeface="黑体" panose="02010609060101010101" pitchFamily="1" charset="-122"/>
              </a:defRPr>
            </a:lvl1pPr>
            <a:lvl2pPr marL="742950" lvl="1" indent="-285750" algn="l" defTabSz="914400" eaLnBrk="0" fontAlgn="base" latinLnBrk="0" hangingPunct="0">
              <a:lnSpc>
                <a:spcPct val="100000"/>
              </a:lnSpc>
              <a:spcBef>
                <a:spcPct val="20000"/>
              </a:spcBef>
              <a:spcAft>
                <a:spcPct val="0"/>
              </a:spcAft>
              <a:buSzPct val="100000"/>
              <a:buFont typeface="Wingdings" panose="05000000000000000000" pitchFamily="2" charset="2"/>
              <a:buChar char="v"/>
              <a:defRPr sz="2800" b="1" u="none" kern="1200" baseline="0">
                <a:solidFill>
                  <a:schemeClr val="tx1"/>
                </a:solidFill>
                <a:latin typeface="+mn-lt"/>
                <a:ea typeface="黑体" panose="02010609060101010101" pitchFamily="1" charset="-122"/>
                <a:cs typeface="+mn-cs"/>
              </a:defRPr>
            </a:lvl2pPr>
            <a:lvl3pPr marL="1143000" lvl="2" indent="-228600" algn="l" defTabSz="914400" eaLnBrk="0" fontAlgn="base" latinLnBrk="0" hangingPunct="0">
              <a:lnSpc>
                <a:spcPct val="100000"/>
              </a:lnSpc>
              <a:spcBef>
                <a:spcPct val="20000"/>
              </a:spcBef>
              <a:spcAft>
                <a:spcPct val="0"/>
              </a:spcAft>
              <a:buFont typeface="Arial" panose="020B0604020202020204" pitchFamily="34" charset="0"/>
              <a:buChar char="•"/>
              <a:defRPr sz="2400" b="1" u="none" kern="1200" baseline="0">
                <a:solidFill>
                  <a:schemeClr val="tx1"/>
                </a:solidFill>
                <a:latin typeface="+mn-lt"/>
                <a:ea typeface="黑体" panose="02010609060101010101" pitchFamily="1" charset="-122"/>
                <a:cs typeface="+mn-cs"/>
              </a:defRPr>
            </a:lvl3pPr>
            <a:lvl4pPr marL="1600200" lvl="3" indent="-228600" algn="l" defTabSz="914400" eaLnBrk="0" fontAlgn="base" latinLnBrk="0" hangingPunct="0">
              <a:lnSpc>
                <a:spcPct val="100000"/>
              </a:lnSpc>
              <a:spcBef>
                <a:spcPct val="20000"/>
              </a:spcBef>
              <a:spcAft>
                <a:spcPct val="0"/>
              </a:spcAft>
              <a:buFont typeface="Arial" panose="020B0604020202020204" pitchFamily="34" charset="0"/>
              <a:buChar char="–"/>
              <a:defRPr sz="2000" b="1" u="none" kern="1200" baseline="0">
                <a:solidFill>
                  <a:schemeClr val="tx1"/>
                </a:solidFill>
                <a:latin typeface="+mn-lt"/>
                <a:ea typeface="+mn-ea"/>
                <a:cs typeface="+mn-cs"/>
              </a:defRPr>
            </a:lvl4pPr>
            <a:lvl5pPr marL="2057400" lvl="4" indent="-228600" algn="l" defTabSz="914400" eaLnBrk="0" fontAlgn="base" latinLnBrk="0" hangingPunct="0">
              <a:lnSpc>
                <a:spcPct val="100000"/>
              </a:lnSpc>
              <a:spcBef>
                <a:spcPct val="20000"/>
              </a:spcBef>
              <a:spcAft>
                <a:spcPct val="0"/>
              </a:spcAft>
              <a:buFont typeface="Arial" panose="020B0604020202020204" pitchFamily="34" charset="0"/>
              <a:buChar char="»"/>
              <a:defRPr sz="2000" b="1" u="none" kern="1200" baseline="0">
                <a:solidFill>
                  <a:schemeClr val="tx1"/>
                </a:solidFill>
                <a:latin typeface="+mn-lt"/>
                <a:ea typeface="+mn-ea"/>
                <a:cs typeface="+mn-cs"/>
              </a:defRPr>
            </a:lvl5pPr>
          </a:lstStyle>
          <a:p>
            <a:pPr lvl="0">
              <a:lnSpc>
                <a:spcPct val="130000"/>
              </a:lnSpc>
            </a:pPr>
            <a:r>
              <a:rPr lang="zh-CN" altLang="en-US" dirty="0"/>
              <a:t>段表包含长度和段基址，易于保护</a:t>
            </a:r>
            <a:endParaRPr lang="zh-CN" altLang="en-US" dirty="0"/>
          </a:p>
        </p:txBody>
      </p:sp>
      <p:sp>
        <p:nvSpPr>
          <p:cNvPr id="20483" name="文本框 7185"/>
          <p:cNvSpPr txBox="1"/>
          <p:nvPr/>
        </p:nvSpPr>
        <p:spPr>
          <a:xfrm>
            <a:off x="82233" y="6305868"/>
            <a:ext cx="1119187" cy="430887"/>
          </a:xfrm>
          <a:prstGeom prst="rect">
            <a:avLst/>
          </a:prstGeom>
          <a:noFill/>
          <a:ln w="76200" cap="flat" cmpd="sng">
            <a:solidFill>
              <a:srgbClr val="000000"/>
            </a:solidFill>
            <a:prstDash val="solid"/>
            <a:miter/>
            <a:headEnd type="none" w="med" len="med"/>
            <a:tailEnd type="none" w="med" len="med"/>
          </a:ln>
        </p:spPr>
        <p:txBody>
          <a:bodyPr wrap="square" lIns="0" tIns="0" rIns="0" bIns="0" anchor="t">
            <a:spAutoFit/>
          </a:bodyPr>
          <a:lstStyle/>
          <a:p>
            <a:pPr lvl="0" indent="0" algn="ctr"/>
            <a:r>
              <a:rPr lang="en-US" altLang="zh-CN" sz="2800" b="1" dirty="0" smtClean="0">
                <a:solidFill>
                  <a:srgbClr val="FF0066"/>
                </a:solidFill>
                <a:latin typeface="Arial Black" panose="020B0A04020102020204" charset="0"/>
                <a:ea typeface="黑体" panose="02010609060101010101" pitchFamily="1" charset="-122"/>
              </a:rPr>
              <a:t>P233</a:t>
            </a:r>
            <a:endParaRPr lang="en-US" altLang="zh-CN" sz="2800" b="1" dirty="0">
              <a:solidFill>
                <a:srgbClr val="FF0066"/>
              </a:solidFill>
              <a:latin typeface="Arial Black" panose="020B0A04020102020204" charset="0"/>
              <a:ea typeface="黑体" panose="02010609060101010101" pitchFamily="1"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31745"/>
          <p:cNvSpPr>
            <a:spLocks noGrp="1"/>
          </p:cNvSpPr>
          <p:nvPr>
            <p:ph type="title"/>
          </p:nvPr>
        </p:nvSpPr>
        <p:spPr/>
        <p:txBody>
          <a:bodyPr anchor="ctr"/>
          <a:lstStyle/>
          <a:p>
            <a:pPr>
              <a:buNone/>
            </a:pPr>
            <a:r>
              <a:rPr lang="zh-CN" altLang="en-US" dirty="0"/>
              <a:t>8.2 操作系统软件</a:t>
            </a:r>
            <a:endParaRPr lang="zh-CN" altLang="en-US" dirty="0"/>
          </a:p>
        </p:txBody>
      </p:sp>
      <p:sp>
        <p:nvSpPr>
          <p:cNvPr id="31747" name="文本占位符 31746"/>
          <p:cNvSpPr>
            <a:spLocks noGrp="1"/>
          </p:cNvSpPr>
          <p:nvPr>
            <p:ph type="body" idx="1"/>
          </p:nvPr>
        </p:nvSpPr>
        <p:spPr/>
        <p:txBody>
          <a:bodyPr/>
          <a:lstStyle/>
          <a:p>
            <a:pPr>
              <a:lnSpc>
                <a:spcPct val="120000"/>
              </a:lnSpc>
            </a:pPr>
            <a:r>
              <a:rPr lang="zh-CN" altLang="en-US" dirty="0"/>
              <a:t>操作系统的内存管理设计取决于</a:t>
            </a:r>
            <a:r>
              <a:rPr lang="en-US" altLang="zh-CN" dirty="0"/>
              <a:t>3</a:t>
            </a:r>
            <a:r>
              <a:rPr lang="zh-CN" altLang="en-US" dirty="0"/>
              <a:t>个基本方面的选择</a:t>
            </a:r>
            <a:endParaRPr lang="zh-CN" altLang="en-US" dirty="0"/>
          </a:p>
          <a:p>
            <a:pPr lvl="1">
              <a:lnSpc>
                <a:spcPct val="120000"/>
              </a:lnSpc>
            </a:pPr>
            <a:r>
              <a:rPr lang="zh-CN" altLang="en-US" dirty="0"/>
              <a:t>是否使用虚存技术</a:t>
            </a:r>
            <a:endParaRPr lang="zh-CN" altLang="en-US" dirty="0"/>
          </a:p>
          <a:p>
            <a:pPr lvl="1">
              <a:lnSpc>
                <a:spcPct val="120000"/>
              </a:lnSpc>
            </a:pPr>
            <a:r>
              <a:rPr lang="zh-CN" altLang="en-US" dirty="0"/>
              <a:t>是使用分页、分段，还是段页式</a:t>
            </a:r>
            <a:endParaRPr lang="zh-CN" altLang="en-US" dirty="0"/>
          </a:p>
          <a:p>
            <a:pPr lvl="1">
              <a:lnSpc>
                <a:spcPct val="120000"/>
              </a:lnSpc>
            </a:pPr>
            <a:r>
              <a:rPr lang="zh-CN" altLang="en-US" dirty="0"/>
              <a:t>为各种存储管理特征采用相应的算法</a:t>
            </a:r>
            <a:endParaRPr lang="zh-CN" altLang="en-US" dirty="0"/>
          </a:p>
        </p:txBody>
      </p:sp>
      <p:sp>
        <p:nvSpPr>
          <p:cNvPr id="20483" name="文本框 7185"/>
          <p:cNvSpPr txBox="1"/>
          <p:nvPr/>
        </p:nvSpPr>
        <p:spPr>
          <a:xfrm>
            <a:off x="82233" y="6305868"/>
            <a:ext cx="1119187" cy="464185"/>
          </a:xfrm>
          <a:prstGeom prst="rect">
            <a:avLst/>
          </a:prstGeom>
          <a:noFill/>
          <a:ln w="76200" cap="flat" cmpd="sng">
            <a:solidFill>
              <a:srgbClr val="000000"/>
            </a:solidFill>
            <a:prstDash val="solid"/>
            <a:miter/>
            <a:headEnd type="none" w="med" len="med"/>
            <a:tailEnd type="none" w="med" len="med"/>
          </a:ln>
        </p:spPr>
        <p:txBody>
          <a:bodyPr wrap="square" lIns="0" tIns="0" rIns="0" bIns="0" anchor="t">
            <a:spAutoFit/>
          </a:bodyPr>
          <a:lstStyle/>
          <a:p>
            <a:pPr lvl="0" indent="0" algn="ctr"/>
            <a:r>
              <a:rPr lang="en-US" altLang="zh-CN" sz="2800" b="1" dirty="0">
                <a:solidFill>
                  <a:srgbClr val="FF0066"/>
                </a:solidFill>
                <a:latin typeface="Arial Black" panose="020B0A04020102020204" charset="0"/>
                <a:ea typeface="黑体" panose="02010609060101010101" pitchFamily="1" charset="-122"/>
              </a:rPr>
              <a:t>P255</a:t>
            </a:r>
            <a:endParaRPr lang="en-US" altLang="zh-CN" sz="2800" b="1" dirty="0">
              <a:solidFill>
                <a:srgbClr val="FF0066"/>
              </a:solidFill>
              <a:latin typeface="Arial Black" panose="020B0A04020102020204" charset="0"/>
              <a:ea typeface="黑体" panose="02010609060101010101" pitchFamily="1"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无标题"/>
          <p:cNvPicPr>
            <a:picLocks noChangeAspect="1"/>
          </p:cNvPicPr>
          <p:nvPr/>
        </p:nvPicPr>
        <p:blipFill>
          <a:blip r:embed="rId1"/>
          <a:stretch>
            <a:fillRect/>
          </a:stretch>
        </p:blipFill>
        <p:spPr>
          <a:xfrm>
            <a:off x="295910" y="502285"/>
            <a:ext cx="8244205" cy="6223000"/>
          </a:xfrm>
          <a:prstGeom prst="rect">
            <a:avLst/>
          </a:prstGeom>
        </p:spPr>
      </p:pic>
      <p:sp>
        <p:nvSpPr>
          <p:cNvPr id="5" name="文本框 4"/>
          <p:cNvSpPr txBox="1"/>
          <p:nvPr/>
        </p:nvSpPr>
        <p:spPr>
          <a:xfrm>
            <a:off x="1982470" y="2487930"/>
            <a:ext cx="4274820" cy="822960"/>
          </a:xfrm>
          <a:prstGeom prst="rect">
            <a:avLst/>
          </a:prstGeom>
          <a:noFill/>
        </p:spPr>
        <p:txBody>
          <a:bodyPr wrap="square" rtlCol="0" anchor="t">
            <a:spAutoFit/>
          </a:bodyPr>
          <a:lstStyle/>
          <a:p>
            <a:pPr lvl="0" algn="l"/>
            <a:r>
              <a:rPr lang="zh-CN" altLang="en-US" sz="2400" b="1" dirty="0">
                <a:solidFill>
                  <a:srgbClr val="FF00FF"/>
                </a:solidFill>
                <a:latin typeface="黑体" panose="02010609060101010101" pitchFamily="1" charset="-122"/>
                <a:ea typeface="黑体" panose="02010609060101010101" pitchFamily="1" charset="-122"/>
                <a:sym typeface="+mn-ea"/>
              </a:rPr>
              <a:t>分页、分段、段页式：</a:t>
            </a:r>
            <a:endParaRPr lang="zh-CN" altLang="en-US" sz="2400" b="1" dirty="0">
              <a:solidFill>
                <a:srgbClr val="FF00FF"/>
              </a:solidFill>
              <a:latin typeface="黑体" panose="02010609060101010101" pitchFamily="1" charset="-122"/>
              <a:ea typeface="黑体" panose="02010609060101010101" pitchFamily="1" charset="-122"/>
              <a:sym typeface="+mn-ea"/>
            </a:endParaRPr>
          </a:p>
          <a:p>
            <a:pPr lvl="0" algn="l"/>
            <a:r>
              <a:rPr lang="zh-CN" altLang="en-US" sz="2400" b="1" dirty="0">
                <a:solidFill>
                  <a:srgbClr val="FF00FF"/>
                </a:solidFill>
                <a:latin typeface="黑体" panose="02010609060101010101" pitchFamily="1" charset="-122"/>
                <a:ea typeface="黑体" panose="02010609060101010101" pitchFamily="1" charset="-122"/>
                <a:sym typeface="+mn-ea"/>
              </a:rPr>
              <a:t>硬件地址转换</a:t>
            </a:r>
            <a:endParaRPr lang="zh-CN" altLang="en-US" sz="2400" b="1" dirty="0">
              <a:solidFill>
                <a:srgbClr val="FF00FF"/>
              </a:solidFill>
              <a:latin typeface="黑体" panose="02010609060101010101" pitchFamily="1" charset="-122"/>
              <a:ea typeface="黑体" panose="02010609060101010101" pitchFamily="1" charset="-122"/>
              <a:sym typeface="+mn-ea"/>
            </a:endParaRPr>
          </a:p>
        </p:txBody>
      </p:sp>
      <p:cxnSp>
        <p:nvCxnSpPr>
          <p:cNvPr id="6" name="直接连接符 5"/>
          <p:cNvCxnSpPr/>
          <p:nvPr/>
        </p:nvCxnSpPr>
        <p:spPr>
          <a:xfrm>
            <a:off x="621030" y="2939415"/>
            <a:ext cx="1361440" cy="0"/>
          </a:xfrm>
          <a:prstGeom prst="line">
            <a:avLst/>
          </a:prstGeom>
          <a:ln w="28575" cmpd="sng">
            <a:solidFill>
              <a:srgbClr val="FF00FF"/>
            </a:solidFill>
            <a:prstDash val="solid"/>
          </a:ln>
        </p:spPr>
        <p:style>
          <a:lnRef idx="1">
            <a:schemeClr val="accent1"/>
          </a:lnRef>
          <a:fillRef idx="0">
            <a:schemeClr val="accent1"/>
          </a:fillRef>
          <a:effectRef idx="0">
            <a:schemeClr val="accent1"/>
          </a:effectRef>
          <a:fontRef idx="minor">
            <a:schemeClr val="tx1"/>
          </a:fontRef>
        </p:style>
      </p:cxnSp>
      <p:sp>
        <p:nvSpPr>
          <p:cNvPr id="20483" name="文本框 7185"/>
          <p:cNvSpPr txBox="1"/>
          <p:nvPr/>
        </p:nvSpPr>
        <p:spPr>
          <a:xfrm>
            <a:off x="82233" y="6305868"/>
            <a:ext cx="1119187" cy="430887"/>
          </a:xfrm>
          <a:prstGeom prst="rect">
            <a:avLst/>
          </a:prstGeom>
          <a:noFill/>
          <a:ln w="76200" cap="flat" cmpd="sng">
            <a:solidFill>
              <a:srgbClr val="000000"/>
            </a:solidFill>
            <a:prstDash val="solid"/>
            <a:miter/>
            <a:headEnd type="none" w="med" len="med"/>
            <a:tailEnd type="none" w="med" len="med"/>
          </a:ln>
        </p:spPr>
        <p:txBody>
          <a:bodyPr wrap="square" lIns="0" tIns="0" rIns="0" bIns="0" anchor="t">
            <a:spAutoFit/>
          </a:bodyPr>
          <a:lstStyle/>
          <a:p>
            <a:pPr lvl="0" indent="0" algn="ctr"/>
            <a:r>
              <a:rPr lang="en-US" altLang="zh-CN" sz="2800" b="1" dirty="0" smtClean="0">
                <a:solidFill>
                  <a:srgbClr val="FF0066"/>
                </a:solidFill>
                <a:latin typeface="Arial Black" panose="020B0A04020102020204" charset="0"/>
                <a:ea typeface="黑体" panose="02010609060101010101" pitchFamily="1" charset="-122"/>
              </a:rPr>
              <a:t>P234</a:t>
            </a:r>
            <a:endParaRPr lang="en-US" altLang="zh-CN" sz="2800" b="1" dirty="0">
              <a:solidFill>
                <a:srgbClr val="FF0066"/>
              </a:solidFill>
              <a:latin typeface="Arial Black" panose="020B0A04020102020204" charset="0"/>
              <a:ea typeface="黑体" panose="02010609060101010101" pitchFamily="1"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标题 4097"/>
          <p:cNvSpPr>
            <a:spLocks noGrp="1"/>
          </p:cNvSpPr>
          <p:nvPr>
            <p:ph type="ctrTitle"/>
          </p:nvPr>
        </p:nvSpPr>
        <p:spPr>
          <a:xfrm>
            <a:off x="563563" y="120650"/>
            <a:ext cx="7772400" cy="2192338"/>
          </a:xfrm>
        </p:spPr>
        <p:txBody>
          <a:bodyPr anchor="ctr"/>
          <a:lstStyle/>
          <a:p>
            <a:pPr defTabSz="914400">
              <a:lnSpc>
                <a:spcPct val="40000"/>
              </a:lnSpc>
              <a:buSzPct val="100000"/>
              <a:buFont typeface="Wingdings" panose="05000000000000000000" pitchFamily="2" charset="2"/>
              <a:buNone/>
            </a:pPr>
            <a:r>
              <a:rPr lang="zh-CN" altLang="en-US" sz="4800" kern="1200" baseline="0" dirty="0">
                <a:solidFill>
                  <a:srgbClr val="0000FF"/>
                </a:solidFill>
                <a:latin typeface="+mj-lt"/>
                <a:ea typeface="+mj-ea"/>
                <a:cs typeface="+mj-cs"/>
              </a:rPr>
              <a:t>第</a:t>
            </a:r>
            <a:r>
              <a:rPr lang="en-US" altLang="zh-CN" sz="4800" kern="1200" baseline="0" dirty="0">
                <a:solidFill>
                  <a:srgbClr val="0000FF"/>
                </a:solidFill>
                <a:latin typeface="+mj-lt"/>
                <a:ea typeface="+mj-ea"/>
                <a:cs typeface="+mj-cs"/>
              </a:rPr>
              <a:t>8</a:t>
            </a:r>
            <a:r>
              <a:rPr lang="zh-CN" altLang="en-US" sz="4800" kern="1200" baseline="0" dirty="0">
                <a:solidFill>
                  <a:srgbClr val="0000FF"/>
                </a:solidFill>
                <a:latin typeface="+mj-lt"/>
                <a:ea typeface="+mj-ea"/>
                <a:cs typeface="+mj-cs"/>
              </a:rPr>
              <a:t>章   </a:t>
            </a:r>
            <a:r>
              <a:rPr lang="zh-CN" altLang="en-US" sz="4800" kern="1200" baseline="0" dirty="0">
                <a:solidFill>
                  <a:srgbClr val="FF00FF"/>
                </a:solidFill>
                <a:latin typeface="+mj-lt"/>
                <a:ea typeface="+mj-ea"/>
                <a:cs typeface="+mj-cs"/>
              </a:rPr>
              <a:t>虚拟内存</a:t>
            </a:r>
            <a:endParaRPr lang="zh-CN" altLang="en-US" sz="4800" kern="1200" baseline="0" dirty="0">
              <a:solidFill>
                <a:srgbClr val="FF00FF"/>
              </a:solidFill>
              <a:latin typeface="+mj-lt"/>
              <a:ea typeface="+mj-ea"/>
              <a:cs typeface="+mj-cs"/>
            </a:endParaRPr>
          </a:p>
        </p:txBody>
      </p:sp>
      <p:grpSp>
        <p:nvGrpSpPr>
          <p:cNvPr id="2" name="组合 1"/>
          <p:cNvGrpSpPr/>
          <p:nvPr/>
        </p:nvGrpSpPr>
        <p:grpSpPr>
          <a:xfrm>
            <a:off x="492125" y="1804988"/>
            <a:ext cx="7848600" cy="4464050"/>
            <a:chOff x="0" y="0"/>
            <a:chExt cx="4944" cy="2812"/>
          </a:xfrm>
        </p:grpSpPr>
        <p:sp>
          <p:nvSpPr>
            <p:cNvPr id="17411" name="圆角矩形 2"/>
            <p:cNvSpPr/>
            <p:nvPr/>
          </p:nvSpPr>
          <p:spPr>
            <a:xfrm>
              <a:off x="0" y="136"/>
              <a:ext cx="4944" cy="2676"/>
            </a:xfrm>
            <a:prstGeom prst="roundRect">
              <a:avLst>
                <a:gd name="adj" fmla="val 11921"/>
              </a:avLst>
            </a:prstGeom>
            <a:gradFill rotWithShape="1">
              <a:gsLst>
                <a:gs pos="0">
                  <a:schemeClr val="accent2"/>
                </a:gs>
                <a:gs pos="100000">
                  <a:srgbClr val="24246B"/>
                </a:gs>
              </a:gsLst>
              <a:lin ang="5400000" scaled="1"/>
              <a:tileRect/>
            </a:grad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nchor="t"/>
            <a:lstStyle/>
            <a:p>
              <a:pPr lvl="0" indent="0"/>
              <a:endParaRPr lang="zh-CN" altLang="en-US">
                <a:latin typeface="Arial" panose="020B0604020202020204" pitchFamily="34" charset="0"/>
                <a:ea typeface="宋体" panose="02010600030101010101" pitchFamily="2" charset="-122"/>
              </a:endParaRPr>
            </a:p>
          </p:txBody>
        </p:sp>
        <p:pic>
          <p:nvPicPr>
            <p:cNvPr id="17412" name="图片 3" descr="Picture4"/>
            <p:cNvPicPr>
              <a:picLocks noChangeAspect="1"/>
            </p:cNvPicPr>
            <p:nvPr/>
          </p:nvPicPr>
          <p:blipFill>
            <a:blip r:embed="rId1"/>
            <a:stretch>
              <a:fillRect/>
            </a:stretch>
          </p:blipFill>
          <p:spPr>
            <a:xfrm>
              <a:off x="200" y="152"/>
              <a:ext cx="496" cy="422"/>
            </a:xfrm>
            <a:prstGeom prst="rect">
              <a:avLst/>
            </a:prstGeom>
            <a:noFill/>
            <a:ln w="9525">
              <a:noFill/>
            </a:ln>
          </p:spPr>
        </p:pic>
        <p:sp>
          <p:nvSpPr>
            <p:cNvPr id="17413" name="圆角矩形 4"/>
            <p:cNvSpPr/>
            <p:nvPr/>
          </p:nvSpPr>
          <p:spPr>
            <a:xfrm>
              <a:off x="318" y="0"/>
              <a:ext cx="4263" cy="408"/>
            </a:xfrm>
            <a:prstGeom prst="roundRect">
              <a:avLst>
                <a:gd name="adj" fmla="val 16667"/>
              </a:avLst>
            </a:prstGeom>
            <a:solidFill>
              <a:srgbClr val="FEFFFF"/>
            </a:solidFill>
            <a:ln w="28575" cap="flat" cmpd="sng">
              <a:solidFill>
                <a:schemeClr val="accent2"/>
              </a:solidFill>
              <a:prstDash val="solid"/>
              <a:round/>
              <a:headEnd type="none" w="med" len="med"/>
              <a:tailEnd type="none" w="med" len="med"/>
            </a:ln>
          </p:spPr>
          <p:txBody>
            <a:bodyPr anchor="t"/>
            <a:lstStyle/>
            <a:p>
              <a:pPr lvl="0" indent="0"/>
              <a:endParaRPr lang="zh-CN" altLang="en-US">
                <a:latin typeface="Arial" panose="020B0604020202020204" pitchFamily="34" charset="0"/>
                <a:ea typeface="宋体" panose="02010600030101010101" pitchFamily="2" charset="-122"/>
              </a:endParaRPr>
            </a:p>
          </p:txBody>
        </p:sp>
        <p:sp>
          <p:nvSpPr>
            <p:cNvPr id="17414" name="任意多边形 5"/>
            <p:cNvSpPr/>
            <p:nvPr/>
          </p:nvSpPr>
          <p:spPr>
            <a:xfrm flipV="1">
              <a:off x="45" y="181"/>
              <a:ext cx="4788" cy="234"/>
            </a:xfrm>
            <a:custGeom>
              <a:avLst/>
              <a:gdLst/>
              <a:ahLst/>
              <a:cxnLst>
                <a:cxn ang="0">
                  <a:pos x="19693" y="10800"/>
                </a:cxn>
                <a:cxn ang="90">
                  <a:pos x="10800" y="21600"/>
                </a:cxn>
                <a:cxn ang="180">
                  <a:pos x="1906" y="10800"/>
                </a:cxn>
                <a:cxn ang="270">
                  <a:pos x="10800" y="0"/>
                </a:cxn>
              </a:cxnLst>
              <a:rect l="0" t="0" r="0" b="0"/>
              <a:pathLst>
                <a:path w="21600" h="21600">
                  <a:moveTo>
                    <a:pt x="0" y="0"/>
                  </a:moveTo>
                  <a:lnTo>
                    <a:pt x="3813" y="21600"/>
                  </a:lnTo>
                  <a:lnTo>
                    <a:pt x="17787" y="21600"/>
                  </a:lnTo>
                  <a:lnTo>
                    <a:pt x="21600" y="0"/>
                  </a:lnTo>
                  <a:close/>
                </a:path>
              </a:pathLst>
            </a:custGeom>
            <a:gradFill rotWithShape="1">
              <a:gsLst>
                <a:gs pos="0">
                  <a:schemeClr val="accent2">
                    <a:alpha val="39998"/>
                  </a:schemeClr>
                </a:gs>
                <a:gs pos="100000">
                  <a:srgbClr val="FFFFFF">
                    <a:alpha val="0"/>
                  </a:srgbClr>
                </a:gs>
              </a:gsLst>
              <a:lin ang="5400000" scaled="1"/>
              <a:tileRect/>
            </a:gradFill>
            <a:ln w="9525">
              <a:noFill/>
            </a:ln>
          </p:spPr>
          <p:txBody>
            <a:bodyPr/>
            <a:lstStyle/>
            <a:p>
              <a:endParaRPr lang="zh-CN" altLang="en-US"/>
            </a:p>
          </p:txBody>
        </p:sp>
      </p:grpSp>
      <p:sp>
        <p:nvSpPr>
          <p:cNvPr id="5128" name="文本框 5127"/>
          <p:cNvSpPr txBox="1"/>
          <p:nvPr/>
        </p:nvSpPr>
        <p:spPr>
          <a:xfrm>
            <a:off x="975995" y="2994978"/>
            <a:ext cx="6403975" cy="493395"/>
          </a:xfrm>
          <a:prstGeom prst="rect">
            <a:avLst/>
          </a:prstGeom>
          <a:noFill/>
          <a:ln w="9525">
            <a:noFill/>
          </a:ln>
        </p:spPr>
        <p:txBody>
          <a:bodyPr wrap="square" anchor="t">
            <a:spAutoFit/>
          </a:bodyPr>
          <a:lstStyle/>
          <a:p>
            <a:pPr lvl="0" indent="0" eaLnBrk="0" hangingPunct="0">
              <a:lnSpc>
                <a:spcPct val="110000"/>
              </a:lnSpc>
            </a:pPr>
            <a:r>
              <a:rPr lang="zh-CN" altLang="en-US" sz="2400" b="1" dirty="0">
                <a:solidFill>
                  <a:srgbClr val="FFFF66"/>
                </a:solidFill>
                <a:latin typeface="Arial" panose="020B0604020202020204" pitchFamily="34" charset="0"/>
                <a:ea typeface="黑体" panose="02010609060101010101" pitchFamily="1" charset="-122"/>
              </a:rPr>
              <a:t>● 定义虚拟内存</a:t>
            </a:r>
            <a:endParaRPr lang="zh-CN" altLang="en-US" sz="2400" b="1" dirty="0">
              <a:solidFill>
                <a:srgbClr val="FFFF66"/>
              </a:solidFill>
              <a:latin typeface="Arial" panose="020B0604020202020204" pitchFamily="34" charset="0"/>
              <a:ea typeface="黑体" panose="02010609060101010101" pitchFamily="1" charset="-122"/>
            </a:endParaRPr>
          </a:p>
        </p:txBody>
      </p:sp>
      <p:sp>
        <p:nvSpPr>
          <p:cNvPr id="5129" name="文本框 5128"/>
          <p:cNvSpPr txBox="1"/>
          <p:nvPr/>
        </p:nvSpPr>
        <p:spPr>
          <a:xfrm>
            <a:off x="975995" y="4198303"/>
            <a:ext cx="6808788" cy="493395"/>
          </a:xfrm>
          <a:prstGeom prst="rect">
            <a:avLst/>
          </a:prstGeom>
          <a:noFill/>
          <a:ln w="9525">
            <a:noFill/>
          </a:ln>
        </p:spPr>
        <p:txBody>
          <a:bodyPr wrap="square" anchor="t">
            <a:spAutoFit/>
          </a:bodyPr>
          <a:lstStyle/>
          <a:p>
            <a:pPr lvl="0" indent="0" eaLnBrk="0" hangingPunct="0">
              <a:lnSpc>
                <a:spcPct val="110000"/>
              </a:lnSpc>
            </a:pPr>
            <a:r>
              <a:rPr lang="zh-CN" altLang="en-US" sz="2400" b="1" dirty="0">
                <a:solidFill>
                  <a:srgbClr val="FFFF66"/>
                </a:solidFill>
                <a:latin typeface="Arial" panose="020B0604020202020204" pitchFamily="34" charset="0"/>
                <a:ea typeface="黑体" panose="02010609060101010101" pitchFamily="1" charset="-122"/>
              </a:rPr>
              <a:t>● 页面置换算法</a:t>
            </a:r>
            <a:endParaRPr lang="zh-CN" altLang="en-US" sz="2400" b="1" dirty="0">
              <a:solidFill>
                <a:srgbClr val="FFFF66"/>
              </a:solidFill>
              <a:latin typeface="Arial" panose="020B0604020202020204" pitchFamily="34" charset="0"/>
              <a:ea typeface="黑体" panose="02010609060101010101" pitchFamily="1" charset="-122"/>
            </a:endParaRPr>
          </a:p>
        </p:txBody>
      </p:sp>
      <p:sp>
        <p:nvSpPr>
          <p:cNvPr id="5130" name="文本框 5129"/>
          <p:cNvSpPr txBox="1"/>
          <p:nvPr/>
        </p:nvSpPr>
        <p:spPr>
          <a:xfrm>
            <a:off x="975995" y="3596640"/>
            <a:ext cx="7527925" cy="493395"/>
          </a:xfrm>
          <a:prstGeom prst="rect">
            <a:avLst/>
          </a:prstGeom>
          <a:noFill/>
          <a:ln w="9525">
            <a:noFill/>
          </a:ln>
        </p:spPr>
        <p:txBody>
          <a:bodyPr wrap="square" anchor="t">
            <a:spAutoFit/>
          </a:bodyPr>
          <a:lstStyle/>
          <a:p>
            <a:pPr lvl="0" indent="0" eaLnBrk="0" hangingPunct="0">
              <a:lnSpc>
                <a:spcPct val="110000"/>
              </a:lnSpc>
            </a:pPr>
            <a:r>
              <a:rPr lang="zh-CN" altLang="en-US" sz="2400" b="1" dirty="0">
                <a:solidFill>
                  <a:schemeClr val="bg1"/>
                </a:solidFill>
                <a:latin typeface="Arial" panose="020B0604020202020204" pitchFamily="34" charset="0"/>
                <a:ea typeface="黑体" panose="02010609060101010101" pitchFamily="1" charset="-122"/>
              </a:rPr>
              <a:t>● 分页、分段、段页式的地址转换（见图）</a:t>
            </a:r>
            <a:endParaRPr lang="zh-CN" altLang="en-US" sz="2400" b="1" dirty="0">
              <a:solidFill>
                <a:schemeClr val="bg1"/>
              </a:solidFill>
              <a:latin typeface="Arial" panose="020B0604020202020204" pitchFamily="34" charset="0"/>
              <a:ea typeface="黑体" panose="02010609060101010101" pitchFamily="1" charset="-122"/>
            </a:endParaRPr>
          </a:p>
        </p:txBody>
      </p:sp>
      <p:sp>
        <p:nvSpPr>
          <p:cNvPr id="5131" name="标题 5130"/>
          <p:cNvSpPr>
            <a:spLocks noGrp="1"/>
          </p:cNvSpPr>
          <p:nvPr/>
        </p:nvSpPr>
        <p:spPr>
          <a:xfrm>
            <a:off x="1751013" y="1641475"/>
            <a:ext cx="4660900" cy="893763"/>
          </a:xfrm>
          <a:prstGeom prst="rect">
            <a:avLst/>
          </a:prstGeom>
          <a:noFill/>
          <a:ln w="9525">
            <a:noFill/>
          </a:ln>
        </p:spPr>
        <p:txBody>
          <a:bodyPr anchor="ctr"/>
          <a:lstStyle/>
          <a:p>
            <a:pPr lvl="0" indent="0" algn="ctr">
              <a:buFont typeface="Wingdings" panose="05000000000000000000" pitchFamily="2" charset="2"/>
              <a:buNone/>
            </a:pPr>
            <a:r>
              <a:rPr lang="zh-CN" altLang="en-US" sz="3200" b="1">
                <a:solidFill>
                  <a:srgbClr val="6600FF"/>
                </a:solidFill>
                <a:latin typeface="Arial" panose="020B0604020202020204" pitchFamily="34" charset="0"/>
                <a:ea typeface="黑体" panose="02010609060101010101" pitchFamily="1" charset="-122"/>
              </a:rPr>
              <a:t>本章学习目标</a:t>
            </a:r>
            <a:endParaRPr lang="zh-CN" altLang="en-US" sz="3200" b="1">
              <a:solidFill>
                <a:srgbClr val="6600FF"/>
              </a:solidFill>
              <a:latin typeface="Arial" panose="020B0604020202020204" pitchFamily="34" charset="0"/>
              <a:ea typeface="黑体" panose="02010609060101010101"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5131"/>
                                        </p:tgtEl>
                                        <p:attrNameLst>
                                          <p:attrName>style.visibility</p:attrName>
                                        </p:attrNameLst>
                                      </p:cBhvr>
                                      <p:to>
                                        <p:strVal val="visible"/>
                                      </p:to>
                                    </p:set>
                                    <p:animEffect transition="in" filter="slide(fromTop)">
                                      <p:cBhvr>
                                        <p:cTn id="12" dur="500"/>
                                        <p:tgtEl>
                                          <p:spTgt spid="5131"/>
                                        </p:tgtEl>
                                      </p:cBhvr>
                                    </p:animEffect>
                                  </p:childTnLst>
                                </p:cTn>
                              </p:par>
                            </p:childTnLst>
                          </p:cTn>
                        </p:par>
                        <p:par>
                          <p:cTn id="13" fill="hold">
                            <p:stCondLst>
                              <p:cond delay="1000"/>
                            </p:stCondLst>
                            <p:childTnLst>
                              <p:par>
                                <p:cTn id="14" presetID="12" presetClass="entr" presetSubtype="1" fill="hold" nodeType="afterEffect">
                                  <p:stCondLst>
                                    <p:cond delay="0"/>
                                  </p:stCondLst>
                                  <p:childTnLst>
                                    <p:set>
                                      <p:cBhvr>
                                        <p:cTn id="15" dur="1" fill="hold">
                                          <p:stCondLst>
                                            <p:cond delay="0"/>
                                          </p:stCondLst>
                                        </p:cTn>
                                        <p:tgtEl>
                                          <p:spTgt spid="5128">
                                            <p:txEl>
                                              <p:pRg st="0" end="0"/>
                                            </p:txEl>
                                          </p:spTgt>
                                        </p:tgtEl>
                                        <p:attrNameLst>
                                          <p:attrName>style.visibility</p:attrName>
                                        </p:attrNameLst>
                                      </p:cBhvr>
                                      <p:to>
                                        <p:strVal val="visible"/>
                                      </p:to>
                                    </p:set>
                                    <p:animEffect transition="in" filter="slide(fromTop)">
                                      <p:cBhvr>
                                        <p:cTn id="16" dur="500"/>
                                        <p:tgtEl>
                                          <p:spTgt spid="5128">
                                            <p:txEl>
                                              <p:pRg st="0" end="0"/>
                                            </p:txEl>
                                          </p:spTgt>
                                        </p:tgtEl>
                                      </p:cBhvr>
                                    </p:animEffect>
                                  </p:childTnLst>
                                </p:cTn>
                              </p:par>
                            </p:childTnLst>
                          </p:cTn>
                        </p:par>
                        <p:par>
                          <p:cTn id="17" fill="hold">
                            <p:stCondLst>
                              <p:cond delay="1500"/>
                            </p:stCondLst>
                            <p:childTnLst>
                              <p:par>
                                <p:cTn id="18" presetID="12" presetClass="entr" presetSubtype="1" fill="hold" grpId="0" nodeType="afterEffect">
                                  <p:stCondLst>
                                    <p:cond delay="0"/>
                                  </p:stCondLst>
                                  <p:childTnLst>
                                    <p:set>
                                      <p:cBhvr>
                                        <p:cTn id="19" dur="1" fill="hold">
                                          <p:stCondLst>
                                            <p:cond delay="0"/>
                                          </p:stCondLst>
                                        </p:cTn>
                                        <p:tgtEl>
                                          <p:spTgt spid="5130"/>
                                        </p:tgtEl>
                                        <p:attrNameLst>
                                          <p:attrName>style.visibility</p:attrName>
                                        </p:attrNameLst>
                                      </p:cBhvr>
                                      <p:to>
                                        <p:strVal val="visible"/>
                                      </p:to>
                                    </p:set>
                                    <p:animEffect transition="in" filter="slide(fromTop)">
                                      <p:cBhvr>
                                        <p:cTn id="20" dur="500"/>
                                        <p:tgtEl>
                                          <p:spTgt spid="5130"/>
                                        </p:tgtEl>
                                      </p:cBhvr>
                                    </p:animEffect>
                                  </p:childTnLst>
                                </p:cTn>
                              </p:par>
                            </p:childTnLst>
                          </p:cTn>
                        </p:par>
                        <p:par>
                          <p:cTn id="21" fill="hold">
                            <p:stCondLst>
                              <p:cond delay="2000"/>
                            </p:stCondLst>
                            <p:childTnLst>
                              <p:par>
                                <p:cTn id="22" presetID="12" presetClass="entr" presetSubtype="1" fill="hold" nodeType="afterEffect">
                                  <p:stCondLst>
                                    <p:cond delay="0"/>
                                  </p:stCondLst>
                                  <p:childTnLst>
                                    <p:set>
                                      <p:cBhvr>
                                        <p:cTn id="23" dur="1" fill="hold">
                                          <p:stCondLst>
                                            <p:cond delay="0"/>
                                          </p:stCondLst>
                                        </p:cTn>
                                        <p:tgtEl>
                                          <p:spTgt spid="5129">
                                            <p:txEl>
                                              <p:pRg st="0" end="0"/>
                                            </p:txEl>
                                          </p:spTgt>
                                        </p:tgtEl>
                                        <p:attrNameLst>
                                          <p:attrName>style.visibility</p:attrName>
                                        </p:attrNameLst>
                                      </p:cBhvr>
                                      <p:to>
                                        <p:strVal val="visible"/>
                                      </p:to>
                                    </p:set>
                                    <p:animEffect transition="in" filter="slide(fromTop)">
                                      <p:cBhvr>
                                        <p:cTn id="24" dur="500"/>
                                        <p:tgtEl>
                                          <p:spTgt spid="51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0" grpId="0"/>
      <p:bldP spid="513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44033"/>
          <p:cNvSpPr>
            <a:spLocks noGrp="1"/>
          </p:cNvSpPr>
          <p:nvPr>
            <p:ph type="title"/>
          </p:nvPr>
        </p:nvSpPr>
        <p:spPr>
          <a:xfrm>
            <a:off x="457200" y="0"/>
            <a:ext cx="8232775" cy="676275"/>
          </a:xfrm>
        </p:spPr>
        <p:txBody>
          <a:bodyPr anchor="ctr"/>
          <a:lstStyle/>
          <a:p>
            <a:pPr>
              <a:buNone/>
            </a:pPr>
            <a:r>
              <a:rPr lang="zh-CN" altLang="en-US" dirty="0"/>
              <a:t>8.2.3 置换策略</a:t>
            </a:r>
            <a:endParaRPr lang="zh-CN" altLang="en-US" dirty="0"/>
          </a:p>
        </p:txBody>
      </p:sp>
      <p:sp>
        <p:nvSpPr>
          <p:cNvPr id="44035" name="文本框 44034"/>
          <p:cNvSpPr txBox="1"/>
          <p:nvPr/>
        </p:nvSpPr>
        <p:spPr>
          <a:xfrm>
            <a:off x="684213" y="908050"/>
            <a:ext cx="8135937" cy="1495425"/>
          </a:xfrm>
          <a:prstGeom prst="rect">
            <a:avLst/>
          </a:prstGeom>
          <a:noFill/>
          <a:ln w="9525">
            <a:noFill/>
          </a:ln>
        </p:spPr>
        <p:txBody>
          <a:bodyPr vert="horz" wrap="square" lIns="0" tIns="0" rIns="0" bIns="0" anchor="t">
            <a:spAutoFit/>
          </a:bodyPr>
          <a:lstStyle/>
          <a:p>
            <a:pPr lvl="0" eaLnBrk="0" hangingPunct="0">
              <a:spcBef>
                <a:spcPct val="50000"/>
              </a:spcBef>
            </a:pPr>
            <a:r>
              <a:rPr lang="zh-CN" altLang="en-US" sz="2800" b="1" dirty="0">
                <a:solidFill>
                  <a:srgbClr val="FF00FF"/>
                </a:solidFill>
                <a:latin typeface="Arial" panose="020B0604020202020204" pitchFamily="34" charset="0"/>
                <a:ea typeface="黑体" panose="02010609060101010101" pitchFamily="1" charset="-122"/>
              </a:rPr>
              <a:t>■  置换策略</a:t>
            </a:r>
            <a:r>
              <a:rPr lang="zh-CN" altLang="en-US" sz="2800" b="1" dirty="0">
                <a:solidFill>
                  <a:srgbClr val="FF6600"/>
                </a:solidFill>
                <a:latin typeface="Arial" panose="020B0604020202020204" pitchFamily="34" charset="0"/>
                <a:ea typeface="黑体" panose="02010609060101010101" pitchFamily="1" charset="-122"/>
              </a:rPr>
              <a:t>用于处理在必须读入一个新页时，应该置换内存中的哪一页</a:t>
            </a:r>
            <a:endParaRPr lang="zh-CN" altLang="en-US" sz="2800" b="1" dirty="0">
              <a:solidFill>
                <a:srgbClr val="FF6600"/>
              </a:solidFill>
              <a:latin typeface="Arial" panose="020B0604020202020204" pitchFamily="34" charset="0"/>
              <a:ea typeface="黑体" panose="02010609060101010101" pitchFamily="1" charset="-122"/>
            </a:endParaRPr>
          </a:p>
          <a:p>
            <a:pPr lvl="0" eaLnBrk="0" hangingPunct="0">
              <a:spcBef>
                <a:spcPct val="50000"/>
              </a:spcBef>
            </a:pPr>
            <a:r>
              <a:rPr lang="zh-CN" altLang="en-US" sz="2800" b="1" dirty="0">
                <a:solidFill>
                  <a:srgbClr val="FF00FF"/>
                </a:solidFill>
                <a:latin typeface="Arial" panose="020B0604020202020204" pitchFamily="34" charset="0"/>
                <a:ea typeface="黑体" panose="02010609060101010101" pitchFamily="1" charset="-122"/>
              </a:rPr>
              <a:t>■  要考虑的问题有</a:t>
            </a:r>
            <a:endParaRPr lang="zh-CN" altLang="en-US" sz="2800" b="1" dirty="0">
              <a:solidFill>
                <a:srgbClr val="FF6600"/>
              </a:solidFill>
              <a:latin typeface="Arial" panose="020B0604020202020204" pitchFamily="34" charset="0"/>
              <a:ea typeface="黑体" panose="02010609060101010101" pitchFamily="1" charset="-122"/>
            </a:endParaRPr>
          </a:p>
        </p:txBody>
      </p:sp>
      <p:sp>
        <p:nvSpPr>
          <p:cNvPr id="44036" name="文本框 44035"/>
          <p:cNvSpPr txBox="1"/>
          <p:nvPr/>
        </p:nvSpPr>
        <p:spPr>
          <a:xfrm>
            <a:off x="757238" y="2709863"/>
            <a:ext cx="8062912" cy="1755775"/>
          </a:xfrm>
          <a:prstGeom prst="rect">
            <a:avLst/>
          </a:prstGeom>
          <a:noFill/>
          <a:ln w="9525">
            <a:noFill/>
          </a:ln>
        </p:spPr>
        <p:txBody>
          <a:bodyPr vert="horz" wrap="square" lIns="0" tIns="0" rIns="0" bIns="0" anchor="t">
            <a:spAutoFit/>
          </a:bodyPr>
          <a:lstStyle/>
          <a:p>
            <a:pPr lvl="0" eaLnBrk="0" hangingPunct="0">
              <a:lnSpc>
                <a:spcPct val="120000"/>
              </a:lnSpc>
            </a:pPr>
            <a:r>
              <a:rPr lang="zh-CN" altLang="en-US" sz="2400" b="1" dirty="0">
                <a:solidFill>
                  <a:srgbClr val="FF00FF"/>
                </a:solidFill>
                <a:latin typeface="Arial" panose="020B0604020202020204" pitchFamily="34" charset="0"/>
                <a:ea typeface="黑体" panose="02010609060101010101" pitchFamily="1" charset="-122"/>
              </a:rPr>
              <a:t>1. </a:t>
            </a:r>
            <a:r>
              <a:rPr lang="zh-CN" altLang="en-US" sz="2400" b="1" dirty="0">
                <a:latin typeface="Arial" panose="020B0604020202020204" pitchFamily="34" charset="0"/>
                <a:ea typeface="黑体" panose="02010609060101010101" pitchFamily="1" charset="-122"/>
              </a:rPr>
              <a:t>给每个活动进程分配多少个页框</a:t>
            </a:r>
            <a:endParaRPr lang="zh-CN" altLang="en-US" sz="2400" b="1" dirty="0">
              <a:latin typeface="Arial" panose="020B0604020202020204" pitchFamily="34" charset="0"/>
              <a:ea typeface="黑体" panose="02010609060101010101" pitchFamily="1" charset="-122"/>
            </a:endParaRPr>
          </a:p>
          <a:p>
            <a:pPr lvl="0" eaLnBrk="0" hangingPunct="0">
              <a:lnSpc>
                <a:spcPct val="120000"/>
              </a:lnSpc>
            </a:pPr>
            <a:r>
              <a:rPr lang="zh-CN" altLang="en-US" sz="2400" b="1" dirty="0">
                <a:latin typeface="Arial" panose="020B0604020202020204" pitchFamily="34" charset="0"/>
                <a:ea typeface="黑体" panose="02010609060101010101" pitchFamily="1" charset="-122"/>
              </a:rPr>
              <a:t>（分配页框数：</a:t>
            </a:r>
            <a:r>
              <a:rPr lang="zh-CN" altLang="en-US" sz="2400" b="1" dirty="0">
                <a:solidFill>
                  <a:srgbClr val="FF6600"/>
                </a:solidFill>
                <a:latin typeface="Arial" panose="020B0604020202020204" pitchFamily="34" charset="0"/>
                <a:ea typeface="黑体" panose="02010609060101010101" pitchFamily="1" charset="-122"/>
              </a:rPr>
              <a:t>固定/可变分配</a:t>
            </a:r>
            <a:r>
              <a:rPr lang="zh-CN" altLang="en-US" sz="2400" b="1" dirty="0">
                <a:latin typeface="Arial" panose="020B0604020202020204" pitchFamily="34" charset="0"/>
                <a:ea typeface="黑体" panose="02010609060101010101" pitchFamily="1" charset="-122"/>
              </a:rPr>
              <a:t>，</a:t>
            </a:r>
            <a:r>
              <a:rPr lang="zh-CN" altLang="en-US" sz="2400" b="1" dirty="0">
                <a:solidFill>
                  <a:srgbClr val="FF6600"/>
                </a:solidFill>
                <a:latin typeface="Arial" panose="020B0604020202020204" pitchFamily="34" charset="0"/>
                <a:ea typeface="黑体" panose="02010609060101010101" pitchFamily="1" charset="-122"/>
              </a:rPr>
              <a:t>平均/比例分配</a:t>
            </a:r>
            <a:r>
              <a:rPr lang="zh-CN" altLang="en-US" sz="2400" b="1" dirty="0">
                <a:latin typeface="Arial" panose="020B0604020202020204" pitchFamily="34" charset="0"/>
                <a:ea typeface="黑体" panose="02010609060101010101" pitchFamily="1" charset="-122"/>
              </a:rPr>
              <a:t>）</a:t>
            </a:r>
            <a:endParaRPr lang="zh-CN" altLang="en-US" sz="2400" b="1" dirty="0">
              <a:latin typeface="Arial" panose="020B0604020202020204" pitchFamily="34" charset="0"/>
              <a:ea typeface="黑体" panose="02010609060101010101" pitchFamily="1" charset="-122"/>
            </a:endParaRPr>
          </a:p>
          <a:p>
            <a:pPr lvl="0" eaLnBrk="0" hangingPunct="0">
              <a:lnSpc>
                <a:spcPct val="120000"/>
              </a:lnSpc>
            </a:pPr>
            <a:r>
              <a:rPr lang="zh-CN" altLang="en-US" sz="2400" b="1" dirty="0">
                <a:solidFill>
                  <a:srgbClr val="FF00FF"/>
                </a:solidFill>
                <a:latin typeface="Arial" panose="020B0604020202020204" pitchFamily="34" charset="0"/>
                <a:ea typeface="黑体" panose="02010609060101010101" pitchFamily="1" charset="-122"/>
              </a:rPr>
              <a:t>2. </a:t>
            </a:r>
            <a:r>
              <a:rPr lang="zh-CN" altLang="en-US" sz="2400" b="1" dirty="0">
                <a:latin typeface="Arial" panose="020B0604020202020204" pitchFamily="34" charset="0"/>
                <a:ea typeface="黑体" panose="02010609060101010101" pitchFamily="1" charset="-122"/>
              </a:rPr>
              <a:t>置换时是</a:t>
            </a:r>
            <a:r>
              <a:rPr lang="zh-CN" altLang="en-US" sz="2400" b="1" dirty="0">
                <a:solidFill>
                  <a:srgbClr val="FF6600"/>
                </a:solidFill>
                <a:latin typeface="Arial" panose="020B0604020202020204" pitchFamily="34" charset="0"/>
                <a:ea typeface="黑体" panose="02010609060101010101" pitchFamily="1" charset="-122"/>
              </a:rPr>
              <a:t>局部置换</a:t>
            </a:r>
            <a:r>
              <a:rPr lang="zh-CN" altLang="en-US" sz="2400" b="1" dirty="0">
                <a:latin typeface="Arial" panose="020B0604020202020204" pitchFamily="34" charset="0"/>
                <a:ea typeface="黑体" panose="02010609060101010101" pitchFamily="1" charset="-122"/>
              </a:rPr>
              <a:t>还是</a:t>
            </a:r>
            <a:r>
              <a:rPr lang="zh-CN" altLang="en-US" sz="2400" b="1" dirty="0">
                <a:solidFill>
                  <a:srgbClr val="FF6600"/>
                </a:solidFill>
                <a:latin typeface="Arial" panose="020B0604020202020204" pitchFamily="34" charset="0"/>
                <a:ea typeface="黑体" panose="02010609060101010101" pitchFamily="1" charset="-122"/>
              </a:rPr>
              <a:t>全局置换</a:t>
            </a:r>
            <a:endParaRPr lang="zh-CN" altLang="en-US" sz="2400" b="1" dirty="0">
              <a:solidFill>
                <a:srgbClr val="FF6600"/>
              </a:solidFill>
              <a:latin typeface="Arial" panose="020B0604020202020204" pitchFamily="34" charset="0"/>
              <a:ea typeface="黑体" panose="02010609060101010101" pitchFamily="1" charset="-122"/>
            </a:endParaRPr>
          </a:p>
          <a:p>
            <a:pPr lvl="0" eaLnBrk="0" hangingPunct="0">
              <a:lnSpc>
                <a:spcPct val="120000"/>
              </a:lnSpc>
            </a:pPr>
            <a:r>
              <a:rPr lang="zh-CN" altLang="en-US" sz="2400" b="1" dirty="0">
                <a:solidFill>
                  <a:srgbClr val="FF00FF"/>
                </a:solidFill>
                <a:latin typeface="Arial" panose="020B0604020202020204" pitchFamily="34" charset="0"/>
                <a:ea typeface="黑体" panose="02010609060101010101" pitchFamily="1" charset="-122"/>
              </a:rPr>
              <a:t>3. </a:t>
            </a:r>
            <a:r>
              <a:rPr lang="zh-CN" altLang="en-US" sz="2400" b="1" dirty="0">
                <a:latin typeface="Arial" panose="020B0604020202020204" pitchFamily="34" charset="0"/>
                <a:ea typeface="黑体" panose="02010609060101010101" pitchFamily="1" charset="-122"/>
              </a:rPr>
              <a:t>在计划置换的页集中，选择换出哪一页（页面置换算法）</a:t>
            </a:r>
            <a:endParaRPr lang="zh-CN" altLang="en-US" sz="2400" b="1" dirty="0">
              <a:latin typeface="Arial" panose="020B0604020202020204" pitchFamily="34" charset="0"/>
              <a:ea typeface="黑体" panose="02010609060101010101" pitchFamily="1" charset="-122"/>
            </a:endParaRPr>
          </a:p>
        </p:txBody>
      </p:sp>
      <p:sp>
        <p:nvSpPr>
          <p:cNvPr id="44037" name="文本框 44036"/>
          <p:cNvSpPr txBox="1"/>
          <p:nvPr/>
        </p:nvSpPr>
        <p:spPr>
          <a:xfrm>
            <a:off x="684213" y="4725988"/>
            <a:ext cx="8135937" cy="854075"/>
          </a:xfrm>
          <a:prstGeom prst="rect">
            <a:avLst/>
          </a:prstGeom>
          <a:noFill/>
          <a:ln w="9525">
            <a:noFill/>
          </a:ln>
        </p:spPr>
        <p:txBody>
          <a:bodyPr vert="horz" wrap="square" lIns="0" tIns="0" rIns="0" bIns="0" anchor="t">
            <a:spAutoFit/>
          </a:bodyPr>
          <a:lstStyle/>
          <a:p>
            <a:pPr lvl="0" eaLnBrk="0" hangingPunct="0">
              <a:spcBef>
                <a:spcPct val="50000"/>
              </a:spcBef>
            </a:pPr>
            <a:r>
              <a:rPr lang="zh-CN" altLang="en-US" sz="2800" b="1" dirty="0">
                <a:solidFill>
                  <a:srgbClr val="FF00FF"/>
                </a:solidFill>
                <a:latin typeface="Arial" panose="020B0604020202020204" pitchFamily="34" charset="0"/>
                <a:ea typeface="黑体" panose="02010609060101010101" pitchFamily="1" charset="-122"/>
              </a:rPr>
              <a:t>■  页框锁定：</a:t>
            </a:r>
            <a:r>
              <a:rPr lang="zh-CN" altLang="en-US" sz="2800" b="1" dirty="0">
                <a:latin typeface="Arial" panose="020B0604020202020204" pitchFamily="34" charset="0"/>
                <a:ea typeface="黑体" panose="02010609060101010101" pitchFamily="1" charset="-122"/>
              </a:rPr>
              <a:t>某些页不允许被置换出去（如操作系统的代码和数据等）就将其进行页框锁定</a:t>
            </a:r>
            <a:endParaRPr lang="zh-CN" altLang="en-US" sz="2800" b="1" dirty="0">
              <a:solidFill>
                <a:srgbClr val="FF6600"/>
              </a:solidFill>
              <a:latin typeface="Arial" panose="020B0604020202020204" pitchFamily="34" charset="0"/>
              <a:ea typeface="黑体" panose="02010609060101010101" pitchFamily="1" charset="-122"/>
            </a:endParaRPr>
          </a:p>
        </p:txBody>
      </p:sp>
      <p:sp>
        <p:nvSpPr>
          <p:cNvPr id="20483" name="文本框 7185"/>
          <p:cNvSpPr txBox="1"/>
          <p:nvPr/>
        </p:nvSpPr>
        <p:spPr>
          <a:xfrm>
            <a:off x="82233" y="6305868"/>
            <a:ext cx="1119187" cy="430887"/>
          </a:xfrm>
          <a:prstGeom prst="rect">
            <a:avLst/>
          </a:prstGeom>
          <a:noFill/>
          <a:ln w="76200" cap="flat" cmpd="sng">
            <a:solidFill>
              <a:srgbClr val="000000"/>
            </a:solidFill>
            <a:prstDash val="solid"/>
            <a:miter/>
            <a:headEnd type="none" w="med" len="med"/>
            <a:tailEnd type="none" w="med" len="med"/>
          </a:ln>
        </p:spPr>
        <p:txBody>
          <a:bodyPr wrap="square" lIns="0" tIns="0" rIns="0" bIns="0" anchor="t">
            <a:spAutoFit/>
          </a:bodyPr>
          <a:lstStyle/>
          <a:p>
            <a:pPr lvl="0" indent="0" algn="ctr"/>
            <a:r>
              <a:rPr lang="en-US" altLang="zh-CN" sz="2800" b="1" dirty="0" smtClean="0">
                <a:solidFill>
                  <a:srgbClr val="FF0066"/>
                </a:solidFill>
                <a:latin typeface="Arial Black" panose="020B0A04020102020204" charset="0"/>
                <a:ea typeface="黑体" panose="02010609060101010101" pitchFamily="1" charset="-122"/>
              </a:rPr>
              <a:t>P235</a:t>
            </a:r>
            <a:endParaRPr lang="en-US" altLang="zh-CN" sz="2800" b="1" dirty="0">
              <a:solidFill>
                <a:srgbClr val="FF0066"/>
              </a:solidFill>
              <a:latin typeface="Arial Black" panose="020B0A04020102020204" charset="0"/>
              <a:ea typeface="黑体" panose="02010609060101010101"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4035"/>
                                        </p:tgtEl>
                                        <p:attrNameLst>
                                          <p:attrName>style.visibility</p:attrName>
                                        </p:attrNameLst>
                                      </p:cBhvr>
                                      <p:to>
                                        <p:strVal val="visible"/>
                                      </p:to>
                                    </p:set>
                                    <p:anim calcmode="lin" valueType="num">
                                      <p:cBhvr additive="base">
                                        <p:cTn id="7" dur="500" fill="hold"/>
                                        <p:tgtEl>
                                          <p:spTgt spid="44035"/>
                                        </p:tgtEl>
                                        <p:attrNameLst>
                                          <p:attrName>ppt_x</p:attrName>
                                        </p:attrNameLst>
                                      </p:cBhvr>
                                      <p:tavLst>
                                        <p:tav tm="0">
                                          <p:val>
                                            <p:strVal val="1+#ppt_w/2"/>
                                          </p:val>
                                        </p:tav>
                                        <p:tav tm="100000">
                                          <p:val>
                                            <p:strVal val="#ppt_x"/>
                                          </p:val>
                                        </p:tav>
                                      </p:tavLst>
                                    </p:anim>
                                    <p:anim calcmode="lin" valueType="num">
                                      <p:cBhvr additive="base">
                                        <p:cTn id="8" dur="500" fill="hold"/>
                                        <p:tgtEl>
                                          <p:spTgt spid="4403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4036"/>
                                        </p:tgtEl>
                                        <p:attrNameLst>
                                          <p:attrName>style.visibility</p:attrName>
                                        </p:attrNameLst>
                                      </p:cBhvr>
                                      <p:to>
                                        <p:strVal val="visible"/>
                                      </p:to>
                                    </p:set>
                                    <p:anim calcmode="lin" valueType="num">
                                      <p:cBhvr additive="base">
                                        <p:cTn id="13" dur="500" fill="hold"/>
                                        <p:tgtEl>
                                          <p:spTgt spid="44036"/>
                                        </p:tgtEl>
                                        <p:attrNameLst>
                                          <p:attrName>ppt_x</p:attrName>
                                        </p:attrNameLst>
                                      </p:cBhvr>
                                      <p:tavLst>
                                        <p:tav tm="0">
                                          <p:val>
                                            <p:strVal val="1+#ppt_w/2"/>
                                          </p:val>
                                        </p:tav>
                                        <p:tav tm="100000">
                                          <p:val>
                                            <p:strVal val="#ppt_x"/>
                                          </p:val>
                                        </p:tav>
                                      </p:tavLst>
                                    </p:anim>
                                    <p:anim calcmode="lin" valueType="num">
                                      <p:cBhvr additive="base">
                                        <p:cTn id="14" dur="500" fill="hold"/>
                                        <p:tgtEl>
                                          <p:spTgt spid="4403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44037"/>
                                        </p:tgtEl>
                                        <p:attrNameLst>
                                          <p:attrName>style.visibility</p:attrName>
                                        </p:attrNameLst>
                                      </p:cBhvr>
                                      <p:to>
                                        <p:strVal val="visible"/>
                                      </p:to>
                                    </p:set>
                                    <p:anim calcmode="lin" valueType="num">
                                      <p:cBhvr additive="base">
                                        <p:cTn id="19" dur="500" fill="hold"/>
                                        <p:tgtEl>
                                          <p:spTgt spid="44037"/>
                                        </p:tgtEl>
                                        <p:attrNameLst>
                                          <p:attrName>ppt_x</p:attrName>
                                        </p:attrNameLst>
                                      </p:cBhvr>
                                      <p:tavLst>
                                        <p:tav tm="0">
                                          <p:val>
                                            <p:strVal val="1+#ppt_w/2"/>
                                          </p:val>
                                        </p:tav>
                                        <p:tav tm="100000">
                                          <p:val>
                                            <p:strVal val="#ppt_x"/>
                                          </p:val>
                                        </p:tav>
                                      </p:tavLst>
                                    </p:anim>
                                    <p:anim calcmode="lin" valueType="num">
                                      <p:cBhvr additive="base">
                                        <p:cTn id="20" dur="500" fill="hold"/>
                                        <p:tgtEl>
                                          <p:spTgt spid="440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bldLvl="0"/>
      <p:bldP spid="44036" grpId="0" bldLvl="0"/>
      <p:bldP spid="44037" grpId="0" bldLvl="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45057"/>
          <p:cNvSpPr>
            <a:spLocks noGrp="1"/>
          </p:cNvSpPr>
          <p:nvPr>
            <p:ph type="title"/>
          </p:nvPr>
        </p:nvSpPr>
        <p:spPr>
          <a:xfrm>
            <a:off x="457200" y="0"/>
            <a:ext cx="8232775" cy="676275"/>
          </a:xfrm>
        </p:spPr>
        <p:txBody>
          <a:bodyPr anchor="ctr"/>
          <a:lstStyle/>
          <a:p>
            <a:pPr>
              <a:buFont typeface="Wingdings" panose="05000000000000000000" pitchFamily="2" charset="2"/>
              <a:buChar char="l"/>
            </a:pPr>
            <a:r>
              <a:rPr lang="zh-CN" altLang="en-US" dirty="0"/>
              <a:t>置换算法</a:t>
            </a:r>
            <a:endParaRPr lang="zh-CN" altLang="en-US" dirty="0"/>
          </a:p>
        </p:txBody>
      </p:sp>
      <p:sp>
        <p:nvSpPr>
          <p:cNvPr id="45059" name="文本框 45058"/>
          <p:cNvSpPr txBox="1"/>
          <p:nvPr/>
        </p:nvSpPr>
        <p:spPr>
          <a:xfrm>
            <a:off x="684213" y="1201738"/>
            <a:ext cx="8135937" cy="854075"/>
          </a:xfrm>
          <a:prstGeom prst="rect">
            <a:avLst/>
          </a:prstGeom>
          <a:noFill/>
          <a:ln w="9525">
            <a:noFill/>
          </a:ln>
        </p:spPr>
        <p:txBody>
          <a:bodyPr vert="horz" wrap="square" lIns="0" tIns="0" rIns="0" bIns="0" anchor="t">
            <a:spAutoFit/>
          </a:bodyPr>
          <a:lstStyle/>
          <a:p>
            <a:pPr lvl="0" eaLnBrk="0" hangingPunct="0">
              <a:spcBef>
                <a:spcPct val="50000"/>
              </a:spcBef>
            </a:pPr>
            <a:r>
              <a:rPr lang="en-US" altLang="zh-CN" sz="2800" b="1">
                <a:solidFill>
                  <a:srgbClr val="FF00FF"/>
                </a:solidFill>
                <a:latin typeface="Arial" panose="020B0604020202020204" pitchFamily="34" charset="0"/>
                <a:ea typeface="黑体" panose="02010609060101010101" pitchFamily="1" charset="-122"/>
              </a:rPr>
              <a:t>■  </a:t>
            </a:r>
            <a:r>
              <a:rPr lang="zh-CN" altLang="en-US" sz="2800" b="1">
                <a:solidFill>
                  <a:srgbClr val="FF6600"/>
                </a:solidFill>
                <a:latin typeface="Arial" panose="020B0604020202020204" pitchFamily="34" charset="0"/>
                <a:ea typeface="黑体" panose="02010609060101010101" pitchFamily="1" charset="-122"/>
              </a:rPr>
              <a:t>当要放一页面到全满的主存块时，系统需淘汰一页。用来选取淘汰哪一页的规则，叫置换算法</a:t>
            </a:r>
            <a:endParaRPr lang="zh-CN" altLang="en-US" sz="2800" b="1">
              <a:solidFill>
                <a:srgbClr val="FF6600"/>
              </a:solidFill>
              <a:latin typeface="Arial" panose="020B0604020202020204" pitchFamily="34" charset="0"/>
              <a:ea typeface="黑体" panose="02010609060101010101" pitchFamily="1" charset="-122"/>
            </a:endParaRPr>
          </a:p>
        </p:txBody>
      </p:sp>
      <p:sp>
        <p:nvSpPr>
          <p:cNvPr id="45060" name="文本框 45059"/>
          <p:cNvSpPr txBox="1"/>
          <p:nvPr/>
        </p:nvSpPr>
        <p:spPr>
          <a:xfrm>
            <a:off x="1619250" y="2209800"/>
            <a:ext cx="5905500" cy="3582670"/>
          </a:xfrm>
          <a:prstGeom prst="rect">
            <a:avLst/>
          </a:prstGeom>
          <a:noFill/>
          <a:ln w="9525">
            <a:noFill/>
          </a:ln>
        </p:spPr>
        <p:txBody>
          <a:bodyPr vert="horz" wrap="square" lIns="0" tIns="0" rIns="0" bIns="0" anchor="t">
            <a:spAutoFit/>
          </a:bodyPr>
          <a:lstStyle/>
          <a:p>
            <a:pPr lvl="0" eaLnBrk="0" hangingPunct="0">
              <a:lnSpc>
                <a:spcPct val="120000"/>
              </a:lnSpc>
            </a:pPr>
            <a:r>
              <a:rPr lang="zh-CN" altLang="en-US" sz="2800" b="1" dirty="0">
                <a:solidFill>
                  <a:srgbClr val="FF00FF"/>
                </a:solidFill>
                <a:latin typeface="Arial" panose="020B0604020202020204" pitchFamily="34" charset="0"/>
                <a:ea typeface="黑体" panose="02010609060101010101" pitchFamily="1" charset="-122"/>
              </a:rPr>
              <a:t>1. </a:t>
            </a:r>
            <a:r>
              <a:rPr lang="zh-CN" altLang="en-US" sz="2800" b="1" dirty="0">
                <a:latin typeface="Arial" panose="020B0604020202020204" pitchFamily="34" charset="0"/>
                <a:ea typeface="黑体" panose="02010609060101010101" pitchFamily="1" charset="-122"/>
              </a:rPr>
              <a:t>最佳(Optimal)置换算法</a:t>
            </a:r>
            <a:endParaRPr lang="zh-CN" altLang="en-US" sz="2800" b="1" dirty="0">
              <a:latin typeface="Arial" panose="020B0604020202020204" pitchFamily="34" charset="0"/>
              <a:ea typeface="黑体" panose="02010609060101010101" pitchFamily="1" charset="-122"/>
            </a:endParaRPr>
          </a:p>
          <a:p>
            <a:pPr lvl="0" eaLnBrk="0" hangingPunct="0">
              <a:lnSpc>
                <a:spcPct val="120000"/>
              </a:lnSpc>
            </a:pPr>
            <a:r>
              <a:rPr lang="zh-CN" altLang="en-US" sz="2800" b="1" dirty="0">
                <a:solidFill>
                  <a:srgbClr val="FF00FF"/>
                </a:solidFill>
                <a:latin typeface="Arial" panose="020B0604020202020204" pitchFamily="34" charset="0"/>
                <a:ea typeface="黑体" panose="02010609060101010101" pitchFamily="1" charset="-122"/>
              </a:rPr>
              <a:t>2. </a:t>
            </a:r>
            <a:r>
              <a:rPr lang="zh-CN" altLang="en-US" sz="2800" b="1" dirty="0">
                <a:latin typeface="Arial" panose="020B0604020202020204" pitchFamily="34" charset="0"/>
                <a:ea typeface="黑体" panose="02010609060101010101" pitchFamily="1" charset="-122"/>
              </a:rPr>
              <a:t>先进先出(FIFO)置换算法</a:t>
            </a:r>
            <a:endParaRPr lang="zh-CN" altLang="en-US" sz="2800" b="1" dirty="0">
              <a:latin typeface="Arial" panose="020B0604020202020204" pitchFamily="34" charset="0"/>
              <a:ea typeface="黑体" panose="02010609060101010101" pitchFamily="1" charset="-122"/>
            </a:endParaRPr>
          </a:p>
          <a:p>
            <a:pPr lvl="0" eaLnBrk="0" hangingPunct="0">
              <a:lnSpc>
                <a:spcPct val="120000"/>
              </a:lnSpc>
            </a:pPr>
            <a:r>
              <a:rPr lang="zh-CN" altLang="en-US" sz="2800" b="1" dirty="0">
                <a:solidFill>
                  <a:srgbClr val="FF00FF"/>
                </a:solidFill>
                <a:latin typeface="Arial" panose="020B0604020202020204" pitchFamily="34" charset="0"/>
                <a:ea typeface="黑体" panose="02010609060101010101" pitchFamily="1" charset="-122"/>
              </a:rPr>
              <a:t>3. </a:t>
            </a:r>
            <a:r>
              <a:rPr lang="zh-CN" altLang="en-US" sz="2800" b="1" dirty="0">
                <a:latin typeface="Arial" panose="020B0604020202020204" pitchFamily="34" charset="0"/>
                <a:ea typeface="黑体" panose="02010609060101010101" pitchFamily="1" charset="-122"/>
              </a:rPr>
              <a:t>最近最久未使用(LRU)置换算法</a:t>
            </a:r>
            <a:endParaRPr lang="zh-CN" altLang="en-US" sz="2800" b="1" dirty="0">
              <a:latin typeface="Arial" panose="020B0604020202020204" pitchFamily="34" charset="0"/>
              <a:ea typeface="黑体" panose="02010609060101010101" pitchFamily="1" charset="-122"/>
            </a:endParaRPr>
          </a:p>
          <a:p>
            <a:pPr lvl="0" eaLnBrk="0" hangingPunct="0">
              <a:lnSpc>
                <a:spcPct val="120000"/>
              </a:lnSpc>
            </a:pPr>
            <a:r>
              <a:rPr lang="zh-CN" altLang="en-US" sz="2800" b="1" dirty="0">
                <a:solidFill>
                  <a:srgbClr val="FF00FF"/>
                </a:solidFill>
                <a:latin typeface="Arial" panose="020B0604020202020204" pitchFamily="34" charset="0"/>
                <a:ea typeface="黑体" panose="02010609060101010101" pitchFamily="1" charset="-122"/>
              </a:rPr>
              <a:t>4. </a:t>
            </a:r>
            <a:r>
              <a:rPr lang="zh-CN" altLang="en-US" sz="2800" b="1" dirty="0">
                <a:latin typeface="Arial" panose="020B0604020202020204" pitchFamily="34" charset="0"/>
                <a:ea typeface="黑体" panose="02010609060101010101" pitchFamily="1" charset="-122"/>
              </a:rPr>
              <a:t>LRU的近似算法</a:t>
            </a:r>
            <a:endParaRPr lang="zh-CN" altLang="en-US" sz="2800" b="1" dirty="0">
              <a:latin typeface="Arial" panose="020B0604020202020204" pitchFamily="34" charset="0"/>
              <a:ea typeface="黑体" panose="02010609060101010101" pitchFamily="1" charset="-122"/>
            </a:endParaRPr>
          </a:p>
          <a:p>
            <a:pPr lvl="0" eaLnBrk="0" hangingPunct="0">
              <a:lnSpc>
                <a:spcPct val="120000"/>
              </a:lnSpc>
            </a:pPr>
            <a:r>
              <a:rPr lang="zh-CN" altLang="en-US" sz="2800" b="1" dirty="0">
                <a:latin typeface="Arial" panose="020B0604020202020204" pitchFamily="34" charset="0"/>
                <a:ea typeface="黑体" panose="02010609060101010101" pitchFamily="1" charset="-122"/>
              </a:rPr>
              <a:t>    </a:t>
            </a:r>
            <a:r>
              <a:rPr lang="zh-CN" altLang="en-US" sz="2800" b="1" dirty="0">
                <a:solidFill>
                  <a:srgbClr val="FF00FF"/>
                </a:solidFill>
                <a:latin typeface="Arial" panose="020B0604020202020204" pitchFamily="34" charset="0"/>
                <a:ea typeface="黑体" panose="02010609060101010101" pitchFamily="1" charset="-122"/>
              </a:rPr>
              <a:t>(1) </a:t>
            </a:r>
            <a:r>
              <a:rPr lang="zh-CN" altLang="en-US" sz="2800" b="1" dirty="0">
                <a:latin typeface="Arial" panose="020B0604020202020204" pitchFamily="34" charset="0"/>
                <a:ea typeface="黑体" panose="02010609060101010101" pitchFamily="1" charset="-122"/>
              </a:rPr>
              <a:t>简单时钟(Clock)置换算法</a:t>
            </a:r>
            <a:endParaRPr lang="zh-CN" altLang="en-US" sz="2800" b="1" dirty="0">
              <a:latin typeface="Arial" panose="020B0604020202020204" pitchFamily="34" charset="0"/>
              <a:ea typeface="黑体" panose="02010609060101010101" pitchFamily="1" charset="-122"/>
            </a:endParaRPr>
          </a:p>
          <a:p>
            <a:pPr lvl="0" eaLnBrk="0" hangingPunct="0">
              <a:lnSpc>
                <a:spcPct val="120000"/>
              </a:lnSpc>
            </a:pPr>
            <a:r>
              <a:rPr lang="zh-CN" altLang="en-US" sz="2800" b="1" dirty="0">
                <a:latin typeface="Arial" panose="020B0604020202020204" pitchFamily="34" charset="0"/>
                <a:ea typeface="黑体" panose="02010609060101010101" pitchFamily="1" charset="-122"/>
              </a:rPr>
              <a:t>    </a:t>
            </a:r>
            <a:r>
              <a:rPr lang="zh-CN" altLang="en-US" sz="2800" b="1" dirty="0">
                <a:solidFill>
                  <a:srgbClr val="FF00FF"/>
                </a:solidFill>
                <a:latin typeface="Arial" panose="020B0604020202020204" pitchFamily="34" charset="0"/>
                <a:ea typeface="黑体" panose="02010609060101010101" pitchFamily="1" charset="-122"/>
              </a:rPr>
              <a:t>(2) </a:t>
            </a:r>
            <a:r>
              <a:rPr lang="zh-CN" altLang="en-US" sz="2800" b="1" dirty="0">
                <a:latin typeface="Arial" panose="020B0604020202020204" pitchFamily="34" charset="0"/>
                <a:ea typeface="黑体" panose="02010609060101010101" pitchFamily="1" charset="-122"/>
              </a:rPr>
              <a:t>改进型Clock置换算法</a:t>
            </a:r>
            <a:endParaRPr lang="zh-CN" altLang="en-US" sz="2800" b="1" dirty="0">
              <a:latin typeface="Arial" panose="020B0604020202020204" pitchFamily="34" charset="0"/>
              <a:ea typeface="黑体" panose="02010609060101010101" pitchFamily="1" charset="-122"/>
            </a:endParaRPr>
          </a:p>
          <a:p>
            <a:pPr lvl="0" eaLnBrk="0" hangingPunct="0">
              <a:lnSpc>
                <a:spcPct val="120000"/>
              </a:lnSpc>
            </a:pPr>
            <a:endParaRPr lang="zh-CN" altLang="en-US" sz="2800" b="1" dirty="0">
              <a:latin typeface="Arial" panose="020B0604020202020204" pitchFamily="34" charset="0"/>
              <a:ea typeface="黑体" panose="02010609060101010101" pitchFamily="1" charset="-122"/>
            </a:endParaRPr>
          </a:p>
        </p:txBody>
      </p:sp>
      <p:sp>
        <p:nvSpPr>
          <p:cNvPr id="20483" name="文本框 7185"/>
          <p:cNvSpPr txBox="1"/>
          <p:nvPr/>
        </p:nvSpPr>
        <p:spPr>
          <a:xfrm>
            <a:off x="82233" y="6305868"/>
            <a:ext cx="1119187" cy="430887"/>
          </a:xfrm>
          <a:prstGeom prst="rect">
            <a:avLst/>
          </a:prstGeom>
          <a:noFill/>
          <a:ln w="76200" cap="flat" cmpd="sng">
            <a:solidFill>
              <a:srgbClr val="000000"/>
            </a:solidFill>
            <a:prstDash val="solid"/>
            <a:miter/>
            <a:headEnd type="none" w="med" len="med"/>
            <a:tailEnd type="none" w="med" len="med"/>
          </a:ln>
        </p:spPr>
        <p:txBody>
          <a:bodyPr wrap="square" lIns="0" tIns="0" rIns="0" bIns="0" anchor="t">
            <a:spAutoFit/>
          </a:bodyPr>
          <a:lstStyle/>
          <a:p>
            <a:pPr lvl="0" indent="0" algn="ctr"/>
            <a:r>
              <a:rPr lang="en-US" altLang="zh-CN" sz="2800" b="1" dirty="0" smtClean="0">
                <a:solidFill>
                  <a:srgbClr val="FF0066"/>
                </a:solidFill>
                <a:latin typeface="Arial Black" panose="020B0A04020102020204" charset="0"/>
                <a:ea typeface="黑体" panose="02010609060101010101" pitchFamily="1" charset="-122"/>
              </a:rPr>
              <a:t>P236</a:t>
            </a:r>
            <a:endParaRPr lang="en-US" altLang="zh-CN" sz="2800" b="1" dirty="0">
              <a:solidFill>
                <a:srgbClr val="FF0066"/>
              </a:solidFill>
              <a:latin typeface="Arial Black" panose="020B0A04020102020204" charset="0"/>
              <a:ea typeface="黑体" panose="02010609060101010101"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5059"/>
                                        </p:tgtEl>
                                        <p:attrNameLst>
                                          <p:attrName>style.visibility</p:attrName>
                                        </p:attrNameLst>
                                      </p:cBhvr>
                                      <p:to>
                                        <p:strVal val="visible"/>
                                      </p:to>
                                    </p:set>
                                    <p:anim calcmode="lin" valueType="num">
                                      <p:cBhvr additive="base">
                                        <p:cTn id="7" dur="500" fill="hold"/>
                                        <p:tgtEl>
                                          <p:spTgt spid="45059"/>
                                        </p:tgtEl>
                                        <p:attrNameLst>
                                          <p:attrName>ppt_x</p:attrName>
                                        </p:attrNameLst>
                                      </p:cBhvr>
                                      <p:tavLst>
                                        <p:tav tm="0">
                                          <p:val>
                                            <p:strVal val="1+#ppt_w/2"/>
                                          </p:val>
                                        </p:tav>
                                        <p:tav tm="100000">
                                          <p:val>
                                            <p:strVal val="#ppt_x"/>
                                          </p:val>
                                        </p:tav>
                                      </p:tavLst>
                                    </p:anim>
                                    <p:anim calcmode="lin" valueType="num">
                                      <p:cBhvr additive="base">
                                        <p:cTn id="8" dur="500" fill="hold"/>
                                        <p:tgtEl>
                                          <p:spTgt spid="4505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5060"/>
                                        </p:tgtEl>
                                        <p:attrNameLst>
                                          <p:attrName>style.visibility</p:attrName>
                                        </p:attrNameLst>
                                      </p:cBhvr>
                                      <p:to>
                                        <p:strVal val="visible"/>
                                      </p:to>
                                    </p:set>
                                    <p:anim calcmode="lin" valueType="num">
                                      <p:cBhvr additive="base">
                                        <p:cTn id="13" dur="500" fill="hold"/>
                                        <p:tgtEl>
                                          <p:spTgt spid="45060"/>
                                        </p:tgtEl>
                                        <p:attrNameLst>
                                          <p:attrName>ppt_x</p:attrName>
                                        </p:attrNameLst>
                                      </p:cBhvr>
                                      <p:tavLst>
                                        <p:tav tm="0">
                                          <p:val>
                                            <p:strVal val="1+#ppt_w/2"/>
                                          </p:val>
                                        </p:tav>
                                        <p:tav tm="100000">
                                          <p:val>
                                            <p:strVal val="#ppt_x"/>
                                          </p:val>
                                        </p:tav>
                                      </p:tavLst>
                                    </p:anim>
                                    <p:anim calcmode="lin" valueType="num">
                                      <p:cBhvr additive="base">
                                        <p:cTn id="14" dur="500" fill="hold"/>
                                        <p:tgtEl>
                                          <p:spTgt spid="450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bldLvl="0"/>
      <p:bldP spid="45060" grpId="0" bldLvl="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46081"/>
          <p:cNvSpPr>
            <a:spLocks noGrp="1"/>
          </p:cNvSpPr>
          <p:nvPr>
            <p:ph type="title"/>
          </p:nvPr>
        </p:nvSpPr>
        <p:spPr>
          <a:xfrm>
            <a:off x="457200" y="0"/>
            <a:ext cx="8232775" cy="676275"/>
          </a:xfrm>
        </p:spPr>
        <p:txBody>
          <a:bodyPr anchor="ctr"/>
          <a:lstStyle/>
          <a:p>
            <a:r>
              <a:rPr lang="zh-CN" altLang="en-US" dirty="0"/>
              <a:t>基本页置换</a:t>
            </a:r>
            <a:endParaRPr lang="zh-CN" altLang="en-US" dirty="0"/>
          </a:p>
        </p:txBody>
      </p:sp>
      <p:sp>
        <p:nvSpPr>
          <p:cNvPr id="46083" name="文本占位符 46082"/>
          <p:cNvSpPr>
            <a:spLocks noGrp="1"/>
          </p:cNvSpPr>
          <p:nvPr>
            <p:ph type="body" idx="1"/>
          </p:nvPr>
        </p:nvSpPr>
        <p:spPr>
          <a:xfrm>
            <a:off x="457200" y="730250"/>
            <a:ext cx="8229600" cy="4956175"/>
          </a:xfrm>
        </p:spPr>
        <p:txBody>
          <a:bodyPr/>
          <a:lstStyle/>
          <a:p>
            <a:pPr>
              <a:lnSpc>
                <a:spcPct val="110000"/>
              </a:lnSpc>
              <a:buFont typeface="Wingdings" panose="05000000000000000000" pitchFamily="2" charset="2"/>
              <a:buAutoNum type="arabicPeriod"/>
            </a:pPr>
            <a:r>
              <a:rPr lang="zh-CN" altLang="en-US" sz="2800" dirty="0"/>
              <a:t>查找所需页在磁盘上的位置</a:t>
            </a:r>
            <a:endParaRPr lang="zh-CN" altLang="en-US" sz="2800" dirty="0"/>
          </a:p>
          <a:p>
            <a:pPr>
              <a:lnSpc>
                <a:spcPct val="110000"/>
              </a:lnSpc>
              <a:buFont typeface="Wingdings" panose="05000000000000000000" pitchFamily="2" charset="2"/>
              <a:buAutoNum type="arabicPeriod"/>
            </a:pPr>
            <a:r>
              <a:rPr lang="zh-CN" altLang="en-US" sz="2800" dirty="0"/>
              <a:t>查找一空闲帧</a:t>
            </a:r>
            <a:endParaRPr lang="zh-CN" altLang="en-US" sz="2800" dirty="0"/>
          </a:p>
          <a:p>
            <a:pPr lvl="1">
              <a:lnSpc>
                <a:spcPct val="110000"/>
              </a:lnSpc>
            </a:pPr>
            <a:r>
              <a:rPr lang="zh-CN" altLang="en-US" dirty="0"/>
              <a:t>如果有空闲帧，那么就使用它</a:t>
            </a:r>
            <a:endParaRPr lang="zh-CN" altLang="en-US" dirty="0"/>
          </a:p>
          <a:p>
            <a:pPr lvl="1">
              <a:lnSpc>
                <a:spcPct val="110000"/>
              </a:lnSpc>
            </a:pPr>
            <a:r>
              <a:rPr lang="zh-CN" altLang="en-US" dirty="0"/>
              <a:t>如果没有空闲帧，那么就使用页置换算法以选择一个“牺牲”帧（淘汰帧）。</a:t>
            </a:r>
            <a:endParaRPr lang="zh-CN" altLang="en-US" dirty="0"/>
          </a:p>
          <a:p>
            <a:pPr lvl="1">
              <a:lnSpc>
                <a:spcPct val="110000"/>
              </a:lnSpc>
            </a:pPr>
            <a:r>
              <a:rPr lang="zh-CN" altLang="en-US" dirty="0"/>
              <a:t>将“牺牲”帧的内容写到磁盘上；改变页表和帧表。</a:t>
            </a:r>
            <a:endParaRPr lang="zh-CN" altLang="en-US" dirty="0"/>
          </a:p>
          <a:p>
            <a:pPr>
              <a:lnSpc>
                <a:spcPct val="110000"/>
              </a:lnSpc>
              <a:buFont typeface="Wingdings" panose="05000000000000000000" pitchFamily="2" charset="2"/>
              <a:buAutoNum type="arabicPeriod"/>
            </a:pPr>
            <a:r>
              <a:rPr lang="zh-CN" altLang="en-US" sz="2800" dirty="0"/>
              <a:t>将所需页读入（新）空闲帧；改变页表和帧表</a:t>
            </a:r>
            <a:endParaRPr lang="zh-CN" altLang="en-US" sz="2800" dirty="0"/>
          </a:p>
          <a:p>
            <a:pPr>
              <a:lnSpc>
                <a:spcPct val="110000"/>
              </a:lnSpc>
              <a:buFont typeface="Wingdings" panose="05000000000000000000" pitchFamily="2" charset="2"/>
              <a:buAutoNum type="arabicPeriod"/>
            </a:pPr>
            <a:r>
              <a:rPr lang="zh-CN" altLang="en-US" sz="2800" dirty="0"/>
              <a:t>重启用户进程</a:t>
            </a:r>
            <a:endParaRPr lang="zh-CN" altLang="en-US" sz="2800" dirty="0"/>
          </a:p>
        </p:txBody>
      </p:sp>
      <p:sp>
        <p:nvSpPr>
          <p:cNvPr id="20483" name="文本框 7185"/>
          <p:cNvSpPr txBox="1"/>
          <p:nvPr/>
        </p:nvSpPr>
        <p:spPr>
          <a:xfrm>
            <a:off x="82233" y="6305868"/>
            <a:ext cx="1119187" cy="430887"/>
          </a:xfrm>
          <a:prstGeom prst="rect">
            <a:avLst/>
          </a:prstGeom>
          <a:noFill/>
          <a:ln w="76200" cap="flat" cmpd="sng">
            <a:solidFill>
              <a:srgbClr val="000000"/>
            </a:solidFill>
            <a:prstDash val="solid"/>
            <a:miter/>
            <a:headEnd type="none" w="med" len="med"/>
            <a:tailEnd type="none" w="med" len="med"/>
          </a:ln>
        </p:spPr>
        <p:txBody>
          <a:bodyPr wrap="square" lIns="0" tIns="0" rIns="0" bIns="0" anchor="t">
            <a:spAutoFit/>
          </a:bodyPr>
          <a:lstStyle/>
          <a:p>
            <a:pPr lvl="0" indent="0" algn="ctr"/>
            <a:r>
              <a:rPr lang="en-US" altLang="zh-CN" sz="2800" b="1" dirty="0" smtClean="0">
                <a:solidFill>
                  <a:srgbClr val="FF0066"/>
                </a:solidFill>
                <a:latin typeface="Arial Black" panose="020B0A04020102020204" charset="0"/>
                <a:ea typeface="黑体" panose="02010609060101010101" pitchFamily="1" charset="-122"/>
              </a:rPr>
              <a:t>P236</a:t>
            </a:r>
            <a:endParaRPr lang="en-US" altLang="zh-CN" sz="2800" b="1" dirty="0">
              <a:solidFill>
                <a:srgbClr val="FF0066"/>
              </a:solidFill>
              <a:latin typeface="Arial Black" panose="020B0A04020102020204" charset="0"/>
              <a:ea typeface="黑体" panose="02010609060101010101" pitchFamily="1"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47105"/>
          <p:cNvSpPr>
            <a:spLocks noGrp="1"/>
          </p:cNvSpPr>
          <p:nvPr>
            <p:ph type="title"/>
          </p:nvPr>
        </p:nvSpPr>
        <p:spPr>
          <a:xfrm>
            <a:off x="457200" y="0"/>
            <a:ext cx="8232775" cy="676275"/>
          </a:xfrm>
        </p:spPr>
        <p:txBody>
          <a:bodyPr anchor="ctr"/>
          <a:lstStyle/>
          <a:p>
            <a:r>
              <a:rPr lang="zh-CN" altLang="en-US" dirty="0"/>
              <a:t>页面置换算法：</a:t>
            </a:r>
            <a:endParaRPr lang="zh-CN" altLang="en-US" dirty="0"/>
          </a:p>
        </p:txBody>
      </p:sp>
      <p:sp>
        <p:nvSpPr>
          <p:cNvPr id="47107" name="文本占位符 47106"/>
          <p:cNvSpPr>
            <a:spLocks noGrp="1"/>
          </p:cNvSpPr>
          <p:nvPr>
            <p:ph type="body" idx="1"/>
          </p:nvPr>
        </p:nvSpPr>
        <p:spPr>
          <a:xfrm>
            <a:off x="457200" y="730250"/>
            <a:ext cx="8493125" cy="4956175"/>
          </a:xfrm>
        </p:spPr>
        <p:txBody>
          <a:bodyPr/>
          <a:lstStyle/>
          <a:p>
            <a:pPr>
              <a:lnSpc>
                <a:spcPct val="130000"/>
              </a:lnSpc>
            </a:pPr>
            <a:r>
              <a:rPr lang="zh-CN" altLang="en-US" sz="2800" dirty="0"/>
              <a:t>追求最低的页错误率</a:t>
            </a:r>
            <a:endParaRPr lang="zh-CN" altLang="en-US" sz="2800" dirty="0"/>
          </a:p>
          <a:p>
            <a:pPr>
              <a:lnSpc>
                <a:spcPct val="130000"/>
              </a:lnSpc>
            </a:pPr>
            <a:r>
              <a:rPr lang="zh-CN" altLang="en-US" sz="2800" dirty="0"/>
              <a:t>通过运行一特殊字符串（</a:t>
            </a:r>
            <a:r>
              <a:rPr lang="zh-CN" altLang="en-US" sz="2800" dirty="0">
                <a:solidFill>
                  <a:srgbClr val="FF0066"/>
                </a:solidFill>
              </a:rPr>
              <a:t>引用串</a:t>
            </a:r>
            <a:r>
              <a:rPr lang="zh-CN" altLang="en-US" sz="2800" dirty="0"/>
              <a:t>，reference string）来检验算法，计算其页错误率</a:t>
            </a:r>
            <a:endParaRPr lang="zh-CN" altLang="en-US" sz="2800" dirty="0"/>
          </a:p>
          <a:p>
            <a:pPr lvl="1">
              <a:lnSpc>
                <a:spcPct val="130000"/>
              </a:lnSpc>
            </a:pPr>
            <a:r>
              <a:rPr lang="zh-CN" altLang="en-US" dirty="0"/>
              <a:t>针对某一特定引用串和页转换算法，为了确定页错误的数量，还需要知道可用帧的数量。</a:t>
            </a:r>
            <a:endParaRPr lang="zh-CN" altLang="en-US" dirty="0"/>
          </a:p>
          <a:p>
            <a:pPr lvl="1">
              <a:lnSpc>
                <a:spcPct val="130000"/>
              </a:lnSpc>
            </a:pPr>
            <a:r>
              <a:rPr lang="zh-CN" altLang="en-US" dirty="0"/>
              <a:t>为了讨论页转换算法，将采用以下引用串，而可用</a:t>
            </a:r>
            <a:r>
              <a:rPr lang="zh-CN" altLang="en-US" dirty="0">
                <a:solidFill>
                  <a:srgbClr val="FF0066"/>
                </a:solidFill>
              </a:rPr>
              <a:t>帧的数量为3</a:t>
            </a:r>
            <a:endParaRPr lang="zh-CN" altLang="en-US" dirty="0">
              <a:solidFill>
                <a:srgbClr val="FF0066"/>
              </a:solidFill>
            </a:endParaRPr>
          </a:p>
          <a:p>
            <a:pPr lvl="2">
              <a:lnSpc>
                <a:spcPct val="130000"/>
              </a:lnSpc>
            </a:pPr>
            <a:r>
              <a:rPr lang="zh-CN" altLang="en-US" sz="2800" dirty="0"/>
              <a:t>2,3,2,1,5,2,4,5,3,2,5,2</a:t>
            </a:r>
            <a:endParaRPr lang="zh-CN" altLang="en-US" sz="2800" dirty="0"/>
          </a:p>
        </p:txBody>
      </p:sp>
      <p:sp>
        <p:nvSpPr>
          <p:cNvPr id="20483" name="文本框 7185"/>
          <p:cNvSpPr txBox="1"/>
          <p:nvPr/>
        </p:nvSpPr>
        <p:spPr>
          <a:xfrm>
            <a:off x="82233" y="6305868"/>
            <a:ext cx="1119187" cy="430887"/>
          </a:xfrm>
          <a:prstGeom prst="rect">
            <a:avLst/>
          </a:prstGeom>
          <a:noFill/>
          <a:ln w="76200" cap="flat" cmpd="sng">
            <a:solidFill>
              <a:srgbClr val="000000"/>
            </a:solidFill>
            <a:prstDash val="solid"/>
            <a:miter/>
            <a:headEnd type="none" w="med" len="med"/>
            <a:tailEnd type="none" w="med" len="med"/>
          </a:ln>
        </p:spPr>
        <p:txBody>
          <a:bodyPr wrap="square" lIns="0" tIns="0" rIns="0" bIns="0" anchor="t">
            <a:spAutoFit/>
          </a:bodyPr>
          <a:lstStyle/>
          <a:p>
            <a:pPr lvl="0" indent="0" algn="ctr"/>
            <a:r>
              <a:rPr lang="en-US" altLang="zh-CN" sz="2800" b="1" dirty="0" smtClean="0">
                <a:solidFill>
                  <a:srgbClr val="FF0066"/>
                </a:solidFill>
                <a:latin typeface="Arial Black" panose="020B0A04020102020204" charset="0"/>
                <a:ea typeface="黑体" panose="02010609060101010101" pitchFamily="1" charset="-122"/>
              </a:rPr>
              <a:t>P236</a:t>
            </a:r>
            <a:endParaRPr lang="en-US" altLang="zh-CN" sz="2800" b="1" dirty="0">
              <a:solidFill>
                <a:srgbClr val="FF0066"/>
              </a:solidFill>
              <a:latin typeface="Arial Black" panose="020B0A04020102020204" charset="0"/>
              <a:ea typeface="黑体" panose="02010609060101010101" pitchFamily="1"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48129"/>
          <p:cNvSpPr>
            <a:spLocks noGrp="1"/>
          </p:cNvSpPr>
          <p:nvPr>
            <p:ph type="title"/>
          </p:nvPr>
        </p:nvSpPr>
        <p:spPr>
          <a:xfrm>
            <a:off x="457200" y="0"/>
            <a:ext cx="8232775" cy="676275"/>
          </a:xfrm>
        </p:spPr>
        <p:txBody>
          <a:bodyPr anchor="ctr"/>
          <a:lstStyle/>
          <a:p>
            <a:r>
              <a:rPr lang="zh-CN" altLang="en-US" dirty="0"/>
              <a:t>FIFO页置换  </a:t>
            </a:r>
            <a:endParaRPr lang="zh-CN" altLang="en-US" dirty="0"/>
          </a:p>
        </p:txBody>
      </p:sp>
      <p:sp>
        <p:nvSpPr>
          <p:cNvPr id="48131" name="文本框 48130"/>
          <p:cNvSpPr txBox="1"/>
          <p:nvPr/>
        </p:nvSpPr>
        <p:spPr>
          <a:xfrm>
            <a:off x="503238" y="1052513"/>
            <a:ext cx="8135937" cy="854075"/>
          </a:xfrm>
          <a:prstGeom prst="rect">
            <a:avLst/>
          </a:prstGeom>
          <a:noFill/>
          <a:ln w="9525">
            <a:noFill/>
          </a:ln>
        </p:spPr>
        <p:txBody>
          <a:bodyPr vert="horz" wrap="square" lIns="0" tIns="0" rIns="0" bIns="0" anchor="t">
            <a:spAutoFit/>
          </a:bodyPr>
          <a:lstStyle/>
          <a:p>
            <a:pPr lvl="0" eaLnBrk="0" hangingPunct="0">
              <a:spcBef>
                <a:spcPct val="50000"/>
              </a:spcBef>
            </a:pPr>
            <a:r>
              <a:rPr lang="zh-CN" altLang="en-US" sz="2800" b="1" dirty="0">
                <a:solidFill>
                  <a:srgbClr val="FF00FF"/>
                </a:solidFill>
                <a:latin typeface="Arial" panose="020B0604020202020204" pitchFamily="34" charset="0"/>
                <a:ea typeface="黑体" panose="02010609060101010101" pitchFamily="1" charset="-122"/>
              </a:rPr>
              <a:t>■</a:t>
            </a:r>
            <a:r>
              <a:rPr lang="zh-CN" altLang="en-US" sz="2800" b="1" dirty="0">
                <a:latin typeface="Arial" panose="020B0604020202020204" pitchFamily="34" charset="0"/>
                <a:ea typeface="黑体" panose="02010609060101010101" pitchFamily="1" charset="-122"/>
              </a:rPr>
              <a:t>置换时淘汰最先进入内存的页面，即选择在内存中驻留时间最长的页淘汰</a:t>
            </a:r>
            <a:endParaRPr lang="zh-CN" altLang="en-US" sz="2800" b="1" dirty="0">
              <a:latin typeface="Arial" panose="020B0604020202020204" pitchFamily="34" charset="0"/>
              <a:ea typeface="黑体" panose="02010609060101010101" pitchFamily="1" charset="-122"/>
            </a:endParaRPr>
          </a:p>
        </p:txBody>
      </p:sp>
      <p:sp>
        <p:nvSpPr>
          <p:cNvPr id="48132" name="文本框 48131"/>
          <p:cNvSpPr txBox="1"/>
          <p:nvPr/>
        </p:nvSpPr>
        <p:spPr>
          <a:xfrm>
            <a:off x="180975" y="4873625"/>
            <a:ext cx="6337300" cy="438150"/>
          </a:xfrm>
          <a:prstGeom prst="rect">
            <a:avLst/>
          </a:prstGeom>
          <a:noFill/>
          <a:ln w="9525">
            <a:noFill/>
          </a:ln>
        </p:spPr>
        <p:txBody>
          <a:bodyPr vert="horz" wrap="square" lIns="0" tIns="0" rIns="0" bIns="0" anchor="t">
            <a:spAutoFit/>
          </a:bodyPr>
          <a:lstStyle/>
          <a:p>
            <a:pPr lvl="0" eaLnBrk="0" hangingPunct="0">
              <a:lnSpc>
                <a:spcPct val="120000"/>
              </a:lnSpc>
            </a:pPr>
            <a:r>
              <a:rPr lang="zh-CN" altLang="en-US" sz="2400" b="1" dirty="0">
                <a:solidFill>
                  <a:srgbClr val="FF00FF"/>
                </a:solidFill>
                <a:latin typeface="Arial" panose="020B0604020202020204" pitchFamily="34" charset="0"/>
                <a:ea typeface="黑体" panose="02010609060101010101" pitchFamily="1" charset="-122"/>
              </a:rPr>
              <a:t>求：缺页中断次数，页面置换次数，缺页率 </a:t>
            </a:r>
            <a:endParaRPr lang="zh-CN" altLang="en-US" dirty="0">
              <a:latin typeface="Arial" panose="020B0604020202020204" pitchFamily="34" charset="0"/>
              <a:ea typeface="宋体" panose="02010600030101010101" pitchFamily="2" charset="-122"/>
            </a:endParaRPr>
          </a:p>
        </p:txBody>
      </p:sp>
      <p:sp>
        <p:nvSpPr>
          <p:cNvPr id="48133" name="文本框 48132"/>
          <p:cNvSpPr txBox="1"/>
          <p:nvPr/>
        </p:nvSpPr>
        <p:spPr>
          <a:xfrm>
            <a:off x="323850" y="5661025"/>
            <a:ext cx="8432800" cy="733425"/>
          </a:xfrm>
          <a:prstGeom prst="rect">
            <a:avLst/>
          </a:prstGeom>
          <a:noFill/>
          <a:ln w="9525">
            <a:noFill/>
          </a:ln>
        </p:spPr>
        <p:txBody>
          <a:bodyPr vert="horz" wrap="square" lIns="0" tIns="0" rIns="0" bIns="0" anchor="t">
            <a:spAutoFit/>
          </a:bodyPr>
          <a:lstStyle/>
          <a:p>
            <a:pPr lvl="0" eaLnBrk="0" hangingPunct="0">
              <a:spcBef>
                <a:spcPct val="50000"/>
              </a:spcBef>
            </a:pPr>
            <a:r>
              <a:rPr lang="zh-CN" altLang="en-US" sz="2400" b="1" dirty="0">
                <a:solidFill>
                  <a:srgbClr val="FF00FF"/>
                </a:solidFill>
                <a:latin typeface="Arial" panose="020B0604020202020204" pitchFamily="34" charset="0"/>
                <a:ea typeface="黑体" panose="02010609060101010101" pitchFamily="1" charset="-122"/>
              </a:rPr>
              <a:t>■</a:t>
            </a:r>
            <a:r>
              <a:rPr lang="zh-CN" altLang="en-US" sz="2400" b="1" dirty="0">
                <a:latin typeface="Arial" panose="020B0604020202020204" pitchFamily="34" charset="0"/>
                <a:ea typeface="黑体" panose="02010609060101010101" pitchFamily="1" charset="-122"/>
              </a:rPr>
              <a:t>FIFO实现简单，只需设置一个指针指向最先进入的页面，指针可循环下移</a:t>
            </a:r>
            <a:endParaRPr lang="zh-CN" altLang="en-US" sz="2400" dirty="0">
              <a:latin typeface="Arial" panose="020B0604020202020204" pitchFamily="34" charset="0"/>
              <a:ea typeface="宋体" panose="02010600030101010101" pitchFamily="2" charset="-122"/>
            </a:endParaRPr>
          </a:p>
        </p:txBody>
      </p:sp>
      <p:pic>
        <p:nvPicPr>
          <p:cNvPr id="8" name="图片 7" descr="无标题"/>
          <p:cNvPicPr>
            <a:picLocks noChangeAspect="1"/>
          </p:cNvPicPr>
          <p:nvPr/>
        </p:nvPicPr>
        <p:blipFill>
          <a:blip r:embed="rId1"/>
          <a:stretch>
            <a:fillRect/>
          </a:stretch>
        </p:blipFill>
        <p:spPr>
          <a:xfrm>
            <a:off x="121285" y="1996440"/>
            <a:ext cx="8900795" cy="2865120"/>
          </a:xfrm>
          <a:prstGeom prst="rect">
            <a:avLst/>
          </a:prstGeom>
        </p:spPr>
      </p:pic>
      <p:sp>
        <p:nvSpPr>
          <p:cNvPr id="20483" name="文本框 7185"/>
          <p:cNvSpPr txBox="1"/>
          <p:nvPr/>
        </p:nvSpPr>
        <p:spPr>
          <a:xfrm>
            <a:off x="82233" y="6305868"/>
            <a:ext cx="1119187" cy="430887"/>
          </a:xfrm>
          <a:prstGeom prst="rect">
            <a:avLst/>
          </a:prstGeom>
          <a:noFill/>
          <a:ln w="76200" cap="flat" cmpd="sng">
            <a:solidFill>
              <a:srgbClr val="000000"/>
            </a:solidFill>
            <a:prstDash val="solid"/>
            <a:miter/>
            <a:headEnd type="none" w="med" len="med"/>
            <a:tailEnd type="none" w="med" len="med"/>
          </a:ln>
        </p:spPr>
        <p:txBody>
          <a:bodyPr wrap="square" lIns="0" tIns="0" rIns="0" bIns="0" anchor="t">
            <a:spAutoFit/>
          </a:bodyPr>
          <a:lstStyle/>
          <a:p>
            <a:pPr lvl="0" indent="0" algn="ctr"/>
            <a:r>
              <a:rPr lang="en-US" altLang="zh-CN" sz="2800" b="1" dirty="0" smtClean="0">
                <a:solidFill>
                  <a:srgbClr val="FF0066"/>
                </a:solidFill>
                <a:latin typeface="Arial Black" panose="020B0A04020102020204" charset="0"/>
                <a:ea typeface="黑体" panose="02010609060101010101" pitchFamily="1" charset="-122"/>
              </a:rPr>
              <a:t>P236</a:t>
            </a:r>
            <a:endParaRPr lang="en-US" altLang="zh-CN" sz="2800" b="1" dirty="0">
              <a:solidFill>
                <a:srgbClr val="FF0066"/>
              </a:solidFill>
              <a:latin typeface="Arial Black" panose="020B0A04020102020204" charset="0"/>
              <a:ea typeface="黑体" panose="02010609060101010101"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8131"/>
                                        </p:tgtEl>
                                        <p:attrNameLst>
                                          <p:attrName>style.visibility</p:attrName>
                                        </p:attrNameLst>
                                      </p:cBhvr>
                                      <p:to>
                                        <p:strVal val="visible"/>
                                      </p:to>
                                    </p:set>
                                    <p:animEffect transition="in" filter="blinds(horizontal)">
                                      <p:cBhvr>
                                        <p:cTn id="7" dur="500"/>
                                        <p:tgtEl>
                                          <p:spTgt spid="4813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48132">
                                            <p:txEl>
                                              <p:pRg st="0" end="0"/>
                                            </p:txEl>
                                          </p:spTgt>
                                        </p:tgtEl>
                                        <p:attrNameLst>
                                          <p:attrName>style.visibility</p:attrName>
                                        </p:attrNameLst>
                                      </p:cBhvr>
                                      <p:to>
                                        <p:strVal val="visible"/>
                                      </p:to>
                                    </p:set>
                                    <p:anim calcmode="lin" valueType="num">
                                      <p:cBhvr additive="base">
                                        <p:cTn id="12" dur="500" fill="hold"/>
                                        <p:tgtEl>
                                          <p:spTgt spid="48132">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4813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48133"/>
                                        </p:tgtEl>
                                        <p:attrNameLst>
                                          <p:attrName>style.visibility</p:attrName>
                                        </p:attrNameLst>
                                      </p:cBhvr>
                                      <p:to>
                                        <p:strVal val="visible"/>
                                      </p:to>
                                    </p:set>
                                    <p:animEffect transition="in" filter="blinds(horizontal)">
                                      <p:cBhvr>
                                        <p:cTn id="18" dur="500"/>
                                        <p:tgtEl>
                                          <p:spTgt spid="48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p:bldP spid="4813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49153"/>
          <p:cNvSpPr>
            <a:spLocks noGrp="1"/>
          </p:cNvSpPr>
          <p:nvPr>
            <p:ph type="title"/>
          </p:nvPr>
        </p:nvSpPr>
        <p:spPr>
          <a:xfrm>
            <a:off x="457200" y="0"/>
            <a:ext cx="8232775" cy="676275"/>
          </a:xfrm>
        </p:spPr>
        <p:txBody>
          <a:bodyPr anchor="ctr"/>
          <a:lstStyle/>
          <a:p>
            <a:r>
              <a:rPr lang="zh-CN" altLang="en-US" dirty="0"/>
              <a:t>最佳置换算法 OPT</a:t>
            </a:r>
            <a:endParaRPr lang="zh-CN" altLang="en-US" dirty="0"/>
          </a:p>
        </p:txBody>
      </p:sp>
      <p:sp>
        <p:nvSpPr>
          <p:cNvPr id="49155" name="文本框 49154"/>
          <p:cNvSpPr txBox="1"/>
          <p:nvPr/>
        </p:nvSpPr>
        <p:spPr>
          <a:xfrm>
            <a:off x="457200" y="981075"/>
            <a:ext cx="8135938" cy="854075"/>
          </a:xfrm>
          <a:prstGeom prst="rect">
            <a:avLst/>
          </a:prstGeom>
          <a:noFill/>
          <a:ln w="9525">
            <a:noFill/>
          </a:ln>
        </p:spPr>
        <p:txBody>
          <a:bodyPr vert="horz" wrap="square" lIns="0" tIns="0" rIns="0" bIns="0" anchor="t">
            <a:spAutoFit/>
          </a:bodyPr>
          <a:lstStyle/>
          <a:p>
            <a:pPr lvl="0" eaLnBrk="0" hangingPunct="0">
              <a:spcBef>
                <a:spcPct val="50000"/>
              </a:spcBef>
            </a:pPr>
            <a:r>
              <a:rPr lang="zh-CN" altLang="en-US" sz="2800" b="1" dirty="0">
                <a:solidFill>
                  <a:srgbClr val="FF00FF"/>
                </a:solidFill>
                <a:latin typeface="Arial" panose="020B0604020202020204" pitchFamily="34" charset="0"/>
                <a:ea typeface="黑体" panose="02010609060101010101" pitchFamily="1" charset="-122"/>
              </a:rPr>
              <a:t>■</a:t>
            </a:r>
            <a:r>
              <a:rPr lang="zh-CN" altLang="en-US" sz="2800" b="1" dirty="0">
                <a:latin typeface="Arial" panose="020B0604020202020204" pitchFamily="34" charset="0"/>
                <a:ea typeface="黑体" panose="02010609060101010101" pitchFamily="1" charset="-122"/>
              </a:rPr>
              <a:t>置换时淘汰将来不会使用的页面，即选择最久的将来才会使用的页淘汰</a:t>
            </a:r>
            <a:endParaRPr lang="zh-CN" altLang="en-US" sz="2800" b="1" dirty="0">
              <a:latin typeface="Arial" panose="020B0604020202020204" pitchFamily="34" charset="0"/>
              <a:ea typeface="黑体" panose="02010609060101010101" pitchFamily="1" charset="-122"/>
            </a:endParaRPr>
          </a:p>
        </p:txBody>
      </p:sp>
      <p:sp>
        <p:nvSpPr>
          <p:cNvPr id="49156" name="文本框 49155"/>
          <p:cNvSpPr txBox="1"/>
          <p:nvPr/>
        </p:nvSpPr>
        <p:spPr>
          <a:xfrm>
            <a:off x="180975" y="4873625"/>
            <a:ext cx="6337300" cy="438150"/>
          </a:xfrm>
          <a:prstGeom prst="rect">
            <a:avLst/>
          </a:prstGeom>
          <a:noFill/>
          <a:ln w="9525">
            <a:noFill/>
          </a:ln>
        </p:spPr>
        <p:txBody>
          <a:bodyPr vert="horz" wrap="square" lIns="0" tIns="0" rIns="0" bIns="0" anchor="t">
            <a:spAutoFit/>
          </a:bodyPr>
          <a:lstStyle/>
          <a:p>
            <a:pPr lvl="0" eaLnBrk="0" hangingPunct="0">
              <a:lnSpc>
                <a:spcPct val="120000"/>
              </a:lnSpc>
            </a:pPr>
            <a:r>
              <a:rPr lang="zh-CN" altLang="en-US" sz="2400" b="1" dirty="0">
                <a:solidFill>
                  <a:srgbClr val="FF00FF"/>
                </a:solidFill>
                <a:latin typeface="Arial" panose="020B0604020202020204" pitchFamily="34" charset="0"/>
                <a:ea typeface="黑体" panose="02010609060101010101" pitchFamily="1" charset="-122"/>
              </a:rPr>
              <a:t>求：缺页中断次数，页面置换次数，缺页率 </a:t>
            </a:r>
            <a:endParaRPr lang="zh-CN" altLang="en-US" dirty="0">
              <a:latin typeface="Arial" panose="020B0604020202020204" pitchFamily="34" charset="0"/>
              <a:ea typeface="宋体" panose="02010600030101010101" pitchFamily="2" charset="-122"/>
            </a:endParaRPr>
          </a:p>
        </p:txBody>
      </p:sp>
      <p:sp>
        <p:nvSpPr>
          <p:cNvPr id="49157" name="文本框 49156"/>
          <p:cNvSpPr txBox="1"/>
          <p:nvPr/>
        </p:nvSpPr>
        <p:spPr>
          <a:xfrm>
            <a:off x="180975" y="5445125"/>
            <a:ext cx="6915150" cy="365125"/>
          </a:xfrm>
          <a:prstGeom prst="rect">
            <a:avLst/>
          </a:prstGeom>
          <a:noFill/>
          <a:ln w="9525">
            <a:noFill/>
          </a:ln>
        </p:spPr>
        <p:txBody>
          <a:bodyPr vert="horz" wrap="square" lIns="0" tIns="0" rIns="0" bIns="0" anchor="t">
            <a:spAutoFit/>
          </a:bodyPr>
          <a:lstStyle/>
          <a:p>
            <a:pPr lvl="0" eaLnBrk="0" hangingPunct="0">
              <a:spcBef>
                <a:spcPct val="50000"/>
              </a:spcBef>
            </a:pPr>
            <a:r>
              <a:rPr lang="zh-CN" altLang="en-US" sz="2400" b="1" dirty="0">
                <a:solidFill>
                  <a:srgbClr val="FF00FF"/>
                </a:solidFill>
                <a:latin typeface="Arial" panose="020B0604020202020204" pitchFamily="34" charset="0"/>
                <a:ea typeface="黑体" panose="02010609060101010101" pitchFamily="1" charset="-122"/>
              </a:rPr>
              <a:t>■</a:t>
            </a:r>
            <a:r>
              <a:rPr lang="zh-CN" altLang="en-US" sz="2400" b="1" dirty="0">
                <a:latin typeface="Arial" panose="020B0604020202020204" pitchFamily="34" charset="0"/>
                <a:ea typeface="黑体" panose="02010609060101010101" pitchFamily="1" charset="-122"/>
              </a:rPr>
              <a:t>最优置换算法 无法实现</a:t>
            </a:r>
            <a:endParaRPr lang="zh-CN" altLang="en-US" sz="2400" dirty="0">
              <a:latin typeface="Arial" panose="020B0604020202020204" pitchFamily="34" charset="0"/>
              <a:ea typeface="宋体" panose="02010600030101010101" pitchFamily="2" charset="-122"/>
            </a:endParaRPr>
          </a:p>
        </p:txBody>
      </p:sp>
      <p:pic>
        <p:nvPicPr>
          <p:cNvPr id="5" name="图片 4" descr="无标题"/>
          <p:cNvPicPr>
            <a:picLocks noChangeAspect="1"/>
          </p:cNvPicPr>
          <p:nvPr/>
        </p:nvPicPr>
        <p:blipFill>
          <a:blip r:embed="rId1"/>
          <a:stretch>
            <a:fillRect/>
          </a:stretch>
        </p:blipFill>
        <p:spPr>
          <a:xfrm>
            <a:off x="102235" y="1996440"/>
            <a:ext cx="8938895" cy="2865120"/>
          </a:xfrm>
          <a:prstGeom prst="rect">
            <a:avLst/>
          </a:prstGeom>
        </p:spPr>
      </p:pic>
      <p:sp>
        <p:nvSpPr>
          <p:cNvPr id="20483" name="文本框 7185"/>
          <p:cNvSpPr txBox="1"/>
          <p:nvPr/>
        </p:nvSpPr>
        <p:spPr>
          <a:xfrm>
            <a:off x="82233" y="6305868"/>
            <a:ext cx="1119187" cy="430887"/>
          </a:xfrm>
          <a:prstGeom prst="rect">
            <a:avLst/>
          </a:prstGeom>
          <a:noFill/>
          <a:ln w="76200" cap="flat" cmpd="sng">
            <a:solidFill>
              <a:srgbClr val="000000"/>
            </a:solidFill>
            <a:prstDash val="solid"/>
            <a:miter/>
            <a:headEnd type="none" w="med" len="med"/>
            <a:tailEnd type="none" w="med" len="med"/>
          </a:ln>
        </p:spPr>
        <p:txBody>
          <a:bodyPr wrap="square" lIns="0" tIns="0" rIns="0" bIns="0" anchor="t">
            <a:spAutoFit/>
          </a:bodyPr>
          <a:lstStyle/>
          <a:p>
            <a:pPr lvl="0" indent="0" algn="ctr"/>
            <a:r>
              <a:rPr lang="en-US" altLang="zh-CN" sz="2800" b="1" dirty="0" smtClean="0">
                <a:solidFill>
                  <a:srgbClr val="FF0066"/>
                </a:solidFill>
                <a:latin typeface="Arial Black" panose="020B0A04020102020204" charset="0"/>
                <a:ea typeface="黑体" panose="02010609060101010101" pitchFamily="1" charset="-122"/>
              </a:rPr>
              <a:t>P236</a:t>
            </a:r>
            <a:endParaRPr lang="en-US" altLang="zh-CN" sz="2800" b="1" dirty="0">
              <a:solidFill>
                <a:srgbClr val="FF0066"/>
              </a:solidFill>
              <a:latin typeface="Arial Black" panose="020B0A04020102020204" charset="0"/>
              <a:ea typeface="黑体" panose="02010609060101010101"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9155"/>
                                        </p:tgtEl>
                                        <p:attrNameLst>
                                          <p:attrName>style.visibility</p:attrName>
                                        </p:attrNameLst>
                                      </p:cBhvr>
                                      <p:to>
                                        <p:strVal val="visible"/>
                                      </p:to>
                                    </p:set>
                                    <p:animEffect transition="in" filter="blinds(horizontal)">
                                      <p:cBhvr>
                                        <p:cTn id="7" dur="500"/>
                                        <p:tgtEl>
                                          <p:spTgt spid="4915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49156">
                                            <p:txEl>
                                              <p:pRg st="0" end="0"/>
                                            </p:txEl>
                                          </p:spTgt>
                                        </p:tgtEl>
                                        <p:attrNameLst>
                                          <p:attrName>style.visibility</p:attrName>
                                        </p:attrNameLst>
                                      </p:cBhvr>
                                      <p:to>
                                        <p:strVal val="visible"/>
                                      </p:to>
                                    </p:set>
                                    <p:anim calcmode="lin" valueType="num">
                                      <p:cBhvr additive="base">
                                        <p:cTn id="12" dur="500" fill="hold"/>
                                        <p:tgtEl>
                                          <p:spTgt spid="49156">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4915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49157"/>
                                        </p:tgtEl>
                                        <p:attrNameLst>
                                          <p:attrName>style.visibility</p:attrName>
                                        </p:attrNameLst>
                                      </p:cBhvr>
                                      <p:to>
                                        <p:strVal val="visible"/>
                                      </p:to>
                                    </p:set>
                                    <p:animEffect transition="in" filter="blinds(horizontal)">
                                      <p:cBhvr>
                                        <p:cTn id="18" dur="500"/>
                                        <p:tgtEl>
                                          <p:spTgt spid="49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p:bldP spid="4915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50177"/>
          <p:cNvSpPr>
            <a:spLocks noGrp="1"/>
          </p:cNvSpPr>
          <p:nvPr>
            <p:ph type="title"/>
          </p:nvPr>
        </p:nvSpPr>
        <p:spPr>
          <a:xfrm>
            <a:off x="457200" y="0"/>
            <a:ext cx="8232775" cy="676275"/>
          </a:xfrm>
        </p:spPr>
        <p:txBody>
          <a:bodyPr anchor="ctr"/>
          <a:lstStyle/>
          <a:p>
            <a:r>
              <a:rPr lang="zh-CN" altLang="en-US" dirty="0"/>
              <a:t>最近最久未使用 LRU</a:t>
            </a:r>
            <a:endParaRPr lang="zh-CN" altLang="en-US" dirty="0"/>
          </a:p>
        </p:txBody>
      </p:sp>
      <p:sp>
        <p:nvSpPr>
          <p:cNvPr id="50179" name="文本框 50178"/>
          <p:cNvSpPr txBox="1"/>
          <p:nvPr/>
        </p:nvSpPr>
        <p:spPr>
          <a:xfrm>
            <a:off x="358775" y="1052513"/>
            <a:ext cx="8426450" cy="854075"/>
          </a:xfrm>
          <a:prstGeom prst="rect">
            <a:avLst/>
          </a:prstGeom>
          <a:noFill/>
          <a:ln w="9525">
            <a:noFill/>
          </a:ln>
        </p:spPr>
        <p:txBody>
          <a:bodyPr vert="horz" wrap="square" lIns="0" tIns="0" rIns="0" bIns="0" anchor="t">
            <a:spAutoFit/>
          </a:bodyPr>
          <a:lstStyle/>
          <a:p>
            <a:pPr lvl="0" eaLnBrk="0" hangingPunct="0">
              <a:spcBef>
                <a:spcPct val="50000"/>
              </a:spcBef>
            </a:pPr>
            <a:r>
              <a:rPr lang="zh-CN" altLang="en-US" sz="2800" b="1" dirty="0">
                <a:solidFill>
                  <a:srgbClr val="FF00FF"/>
                </a:solidFill>
                <a:latin typeface="Arial" panose="020B0604020202020204" pitchFamily="34" charset="0"/>
                <a:ea typeface="黑体" panose="02010609060101010101" pitchFamily="1" charset="-122"/>
              </a:rPr>
              <a:t>■</a:t>
            </a:r>
            <a:r>
              <a:rPr lang="zh-CN" altLang="en-US" sz="2800" b="1" dirty="0">
                <a:latin typeface="Arial" panose="020B0604020202020204" pitchFamily="34" charset="0"/>
                <a:ea typeface="黑体" panose="02010609060101010101" pitchFamily="1" charset="-122"/>
              </a:rPr>
              <a:t>置换时淘汰最近一段时间最久没有使用的页面，即选择最后一次访问时间距离当前时间最长的页淘汰</a:t>
            </a:r>
            <a:endParaRPr lang="zh-CN" altLang="en-US" dirty="0">
              <a:latin typeface="Arial" panose="020B0604020202020204" pitchFamily="34" charset="0"/>
              <a:ea typeface="宋体" panose="02010600030101010101" pitchFamily="2" charset="-122"/>
            </a:endParaRPr>
          </a:p>
        </p:txBody>
      </p:sp>
      <p:sp>
        <p:nvSpPr>
          <p:cNvPr id="50180" name="文本框 50179"/>
          <p:cNvSpPr txBox="1"/>
          <p:nvPr/>
        </p:nvSpPr>
        <p:spPr>
          <a:xfrm>
            <a:off x="358775" y="4433888"/>
            <a:ext cx="6337300" cy="439737"/>
          </a:xfrm>
          <a:prstGeom prst="rect">
            <a:avLst/>
          </a:prstGeom>
          <a:noFill/>
          <a:ln w="9525">
            <a:noFill/>
          </a:ln>
        </p:spPr>
        <p:txBody>
          <a:bodyPr vert="horz" wrap="square" lIns="0" tIns="0" rIns="0" bIns="0" anchor="t">
            <a:spAutoFit/>
          </a:bodyPr>
          <a:lstStyle/>
          <a:p>
            <a:pPr lvl="0" eaLnBrk="0" hangingPunct="0">
              <a:lnSpc>
                <a:spcPct val="120000"/>
              </a:lnSpc>
            </a:pPr>
            <a:r>
              <a:rPr lang="zh-CN" altLang="en-US" sz="2400" b="1" dirty="0">
                <a:solidFill>
                  <a:srgbClr val="FF00FF"/>
                </a:solidFill>
                <a:latin typeface="Arial" panose="020B0604020202020204" pitchFamily="34" charset="0"/>
                <a:ea typeface="黑体" panose="02010609060101010101" pitchFamily="1" charset="-122"/>
              </a:rPr>
              <a:t>求：缺页中断次数，页面置换次数，缺页率 </a:t>
            </a:r>
            <a:endParaRPr lang="zh-CN" altLang="en-US" dirty="0">
              <a:latin typeface="Arial" panose="020B0604020202020204" pitchFamily="34" charset="0"/>
              <a:ea typeface="宋体" panose="02010600030101010101" pitchFamily="2" charset="-122"/>
            </a:endParaRPr>
          </a:p>
        </p:txBody>
      </p:sp>
      <p:sp>
        <p:nvSpPr>
          <p:cNvPr id="50181" name="文本框 50180"/>
          <p:cNvSpPr txBox="1"/>
          <p:nvPr/>
        </p:nvSpPr>
        <p:spPr>
          <a:xfrm>
            <a:off x="457200" y="5084763"/>
            <a:ext cx="6913563" cy="731837"/>
          </a:xfrm>
          <a:prstGeom prst="rect">
            <a:avLst/>
          </a:prstGeom>
          <a:noFill/>
          <a:ln w="9525">
            <a:noFill/>
          </a:ln>
        </p:spPr>
        <p:txBody>
          <a:bodyPr vert="horz" wrap="square" lIns="0" tIns="0" rIns="0" bIns="0" anchor="t">
            <a:spAutoFit/>
          </a:bodyPr>
          <a:lstStyle/>
          <a:p>
            <a:pPr lvl="0" eaLnBrk="0" hangingPunct="0">
              <a:spcBef>
                <a:spcPct val="50000"/>
              </a:spcBef>
            </a:pPr>
            <a:r>
              <a:rPr lang="zh-CN" altLang="en-US" sz="2400" b="1" dirty="0">
                <a:solidFill>
                  <a:srgbClr val="FF00FF"/>
                </a:solidFill>
                <a:latin typeface="Arial" panose="020B0604020202020204" pitchFamily="34" charset="0"/>
                <a:ea typeface="黑体" panose="02010609060101010101" pitchFamily="1" charset="-122"/>
              </a:rPr>
              <a:t>■</a:t>
            </a:r>
            <a:r>
              <a:rPr lang="zh-CN" altLang="en-US" sz="2400" b="1" dirty="0">
                <a:latin typeface="Arial" panose="020B0604020202020204" pitchFamily="34" charset="0"/>
                <a:ea typeface="黑体" panose="02010609060101010101" pitchFamily="1" charset="-122"/>
              </a:rPr>
              <a:t>LRU实现复杂，需很多硬件支持，比如用栈或计数器</a:t>
            </a:r>
            <a:endParaRPr lang="zh-CN" altLang="en-US" sz="2400" dirty="0">
              <a:latin typeface="Arial" panose="020B0604020202020204" pitchFamily="34" charset="0"/>
              <a:ea typeface="宋体" panose="02010600030101010101" pitchFamily="2" charset="-122"/>
            </a:endParaRPr>
          </a:p>
        </p:txBody>
      </p:sp>
      <p:pic>
        <p:nvPicPr>
          <p:cNvPr id="3" name="图片 2" descr="无标题"/>
          <p:cNvPicPr>
            <a:picLocks noChangeAspect="1"/>
          </p:cNvPicPr>
          <p:nvPr/>
        </p:nvPicPr>
        <p:blipFill>
          <a:blip r:embed="rId1"/>
          <a:stretch>
            <a:fillRect/>
          </a:stretch>
        </p:blipFill>
        <p:spPr>
          <a:xfrm>
            <a:off x="128905" y="2346960"/>
            <a:ext cx="8885555" cy="2164080"/>
          </a:xfrm>
          <a:prstGeom prst="rect">
            <a:avLst/>
          </a:prstGeom>
        </p:spPr>
      </p:pic>
      <p:sp>
        <p:nvSpPr>
          <p:cNvPr id="20483" name="文本框 7185"/>
          <p:cNvSpPr txBox="1"/>
          <p:nvPr/>
        </p:nvSpPr>
        <p:spPr>
          <a:xfrm>
            <a:off x="82233" y="6305868"/>
            <a:ext cx="1119187" cy="430887"/>
          </a:xfrm>
          <a:prstGeom prst="rect">
            <a:avLst/>
          </a:prstGeom>
          <a:noFill/>
          <a:ln w="76200" cap="flat" cmpd="sng">
            <a:solidFill>
              <a:srgbClr val="000000"/>
            </a:solidFill>
            <a:prstDash val="solid"/>
            <a:miter/>
            <a:headEnd type="none" w="med" len="med"/>
            <a:tailEnd type="none" w="med" len="med"/>
          </a:ln>
        </p:spPr>
        <p:txBody>
          <a:bodyPr wrap="square" lIns="0" tIns="0" rIns="0" bIns="0" anchor="t">
            <a:spAutoFit/>
          </a:bodyPr>
          <a:lstStyle/>
          <a:p>
            <a:pPr lvl="0" indent="0" algn="ctr"/>
            <a:r>
              <a:rPr lang="en-US" altLang="zh-CN" sz="2800" b="1" dirty="0" smtClean="0">
                <a:solidFill>
                  <a:srgbClr val="FF0066"/>
                </a:solidFill>
                <a:latin typeface="Arial Black" panose="020B0A04020102020204" charset="0"/>
                <a:ea typeface="黑体" panose="02010609060101010101" pitchFamily="1" charset="-122"/>
              </a:rPr>
              <a:t>P236</a:t>
            </a:r>
            <a:endParaRPr lang="en-US" altLang="zh-CN" sz="2800" b="1" dirty="0">
              <a:solidFill>
                <a:srgbClr val="FF0066"/>
              </a:solidFill>
              <a:latin typeface="Arial Black" panose="020B0A04020102020204" charset="0"/>
              <a:ea typeface="黑体" panose="02010609060101010101"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0179"/>
                                        </p:tgtEl>
                                        <p:attrNameLst>
                                          <p:attrName>style.visibility</p:attrName>
                                        </p:attrNameLst>
                                      </p:cBhvr>
                                      <p:to>
                                        <p:strVal val="visible"/>
                                      </p:to>
                                    </p:set>
                                    <p:animEffect transition="in" filter="blinds(horizontal)">
                                      <p:cBhvr>
                                        <p:cTn id="7" dur="500"/>
                                        <p:tgtEl>
                                          <p:spTgt spid="5017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50180">
                                            <p:txEl>
                                              <p:pRg st="0" end="0"/>
                                            </p:txEl>
                                          </p:spTgt>
                                        </p:tgtEl>
                                        <p:attrNameLst>
                                          <p:attrName>style.visibility</p:attrName>
                                        </p:attrNameLst>
                                      </p:cBhvr>
                                      <p:to>
                                        <p:strVal val="visible"/>
                                      </p:to>
                                    </p:set>
                                    <p:anim calcmode="lin" valueType="num">
                                      <p:cBhvr additive="base">
                                        <p:cTn id="12" dur="500" fill="hold"/>
                                        <p:tgtEl>
                                          <p:spTgt spid="50180">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5018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50181"/>
                                        </p:tgtEl>
                                        <p:attrNameLst>
                                          <p:attrName>style.visibility</p:attrName>
                                        </p:attrNameLst>
                                      </p:cBhvr>
                                      <p:to>
                                        <p:strVal val="visible"/>
                                      </p:to>
                                    </p:set>
                                    <p:animEffect transition="in" filter="blinds(horizontal)">
                                      <p:cBhvr>
                                        <p:cTn id="18" dur="500"/>
                                        <p:tgtEl>
                                          <p:spTgt spid="50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9" grpId="0"/>
      <p:bldP spid="5018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51201"/>
          <p:cNvSpPr>
            <a:spLocks noGrp="1"/>
          </p:cNvSpPr>
          <p:nvPr>
            <p:ph type="title"/>
          </p:nvPr>
        </p:nvSpPr>
        <p:spPr>
          <a:xfrm>
            <a:off x="457200" y="0"/>
            <a:ext cx="8232775" cy="676275"/>
          </a:xfrm>
        </p:spPr>
        <p:txBody>
          <a:bodyPr anchor="ctr"/>
          <a:lstStyle/>
          <a:p>
            <a:r>
              <a:rPr lang="zh-CN" altLang="en-US" dirty="0"/>
              <a:t>LRU的实现</a:t>
            </a:r>
            <a:endParaRPr lang="zh-CN" altLang="en-US" dirty="0"/>
          </a:p>
        </p:txBody>
      </p:sp>
      <p:sp>
        <p:nvSpPr>
          <p:cNvPr id="51203" name="文本占位符 51202"/>
          <p:cNvSpPr>
            <a:spLocks noGrp="1"/>
          </p:cNvSpPr>
          <p:nvPr>
            <p:ph type="body" idx="1"/>
          </p:nvPr>
        </p:nvSpPr>
        <p:spPr>
          <a:xfrm>
            <a:off x="457200" y="730250"/>
            <a:ext cx="8229600" cy="4956175"/>
          </a:xfrm>
        </p:spPr>
        <p:txBody>
          <a:bodyPr/>
          <a:lstStyle/>
          <a:p>
            <a:pPr>
              <a:lnSpc>
                <a:spcPct val="140000"/>
              </a:lnSpc>
            </a:pPr>
            <a:r>
              <a:rPr lang="zh-CN" altLang="en-US" sz="2800" dirty="0"/>
              <a:t>计数器（时间戳）</a:t>
            </a:r>
            <a:endParaRPr lang="en-US" altLang="zh-CN" sz="2800" dirty="0"/>
          </a:p>
          <a:p>
            <a:pPr lvl="1">
              <a:lnSpc>
                <a:spcPct val="140000"/>
              </a:lnSpc>
            </a:pPr>
            <a:r>
              <a:rPr lang="zh-CN" altLang="en-US" dirty="0"/>
              <a:t>为每个页表项设置一个计数器。对每次内存引用，计数器都会改变。置换具有最小时间的页</a:t>
            </a:r>
            <a:endParaRPr lang="zh-CN" altLang="en-US" dirty="0"/>
          </a:p>
          <a:p>
            <a:pPr>
              <a:lnSpc>
                <a:spcPct val="140000"/>
              </a:lnSpc>
            </a:pPr>
            <a:r>
              <a:rPr lang="zh-CN" altLang="en-US" sz="2800" dirty="0"/>
              <a:t>堆栈</a:t>
            </a:r>
            <a:endParaRPr lang="zh-CN" altLang="en-US" sz="2800" dirty="0"/>
          </a:p>
          <a:p>
            <a:pPr lvl="1">
              <a:lnSpc>
                <a:spcPct val="140000"/>
              </a:lnSpc>
            </a:pPr>
            <a:r>
              <a:rPr lang="zh-CN" altLang="en-US" dirty="0"/>
              <a:t>每次引用一个页，该页就从堆栈中删除并放在顶部。这样，堆栈顶部总是最近使用的页，堆栈底部总是LRU页。</a:t>
            </a:r>
            <a:endParaRPr lang="zh-CN" altLang="en-US" dirty="0"/>
          </a:p>
        </p:txBody>
      </p:sp>
      <p:sp>
        <p:nvSpPr>
          <p:cNvPr id="20483" name="文本框 7185"/>
          <p:cNvSpPr txBox="1"/>
          <p:nvPr/>
        </p:nvSpPr>
        <p:spPr>
          <a:xfrm>
            <a:off x="82233" y="6305868"/>
            <a:ext cx="1119187" cy="430887"/>
          </a:xfrm>
          <a:prstGeom prst="rect">
            <a:avLst/>
          </a:prstGeom>
          <a:noFill/>
          <a:ln w="76200" cap="flat" cmpd="sng">
            <a:solidFill>
              <a:srgbClr val="000000"/>
            </a:solidFill>
            <a:prstDash val="solid"/>
            <a:miter/>
            <a:headEnd type="none" w="med" len="med"/>
            <a:tailEnd type="none" w="med" len="med"/>
          </a:ln>
        </p:spPr>
        <p:txBody>
          <a:bodyPr wrap="square" lIns="0" tIns="0" rIns="0" bIns="0" anchor="t">
            <a:spAutoFit/>
          </a:bodyPr>
          <a:lstStyle/>
          <a:p>
            <a:pPr lvl="0" indent="0" algn="ctr"/>
            <a:r>
              <a:rPr lang="en-US" altLang="zh-CN" sz="2800" b="1" dirty="0" smtClean="0">
                <a:solidFill>
                  <a:srgbClr val="FF0066"/>
                </a:solidFill>
                <a:latin typeface="Arial Black" panose="020B0A04020102020204" charset="0"/>
                <a:ea typeface="黑体" panose="02010609060101010101" pitchFamily="1" charset="-122"/>
              </a:rPr>
              <a:t>P237</a:t>
            </a:r>
            <a:endParaRPr lang="en-US" altLang="zh-CN" sz="2800" b="1" dirty="0">
              <a:solidFill>
                <a:srgbClr val="FF0066"/>
              </a:solidFill>
              <a:latin typeface="Arial Black" panose="020B0A04020102020204" charset="0"/>
              <a:ea typeface="黑体" panose="02010609060101010101" pitchFamily="1"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53249"/>
          <p:cNvSpPr>
            <a:spLocks noGrp="1"/>
          </p:cNvSpPr>
          <p:nvPr>
            <p:ph type="title"/>
          </p:nvPr>
        </p:nvSpPr>
        <p:spPr>
          <a:xfrm>
            <a:off x="457200" y="0"/>
            <a:ext cx="8232775" cy="676275"/>
          </a:xfrm>
        </p:spPr>
        <p:txBody>
          <a:bodyPr anchor="ctr"/>
          <a:lstStyle/>
          <a:p>
            <a:r>
              <a:rPr lang="zh-CN" altLang="en-US" dirty="0"/>
              <a:t>近似LRU页置换</a:t>
            </a:r>
            <a:endParaRPr lang="zh-CN" altLang="en-US" dirty="0"/>
          </a:p>
        </p:txBody>
      </p:sp>
      <p:sp>
        <p:nvSpPr>
          <p:cNvPr id="53251" name="文本框 53250"/>
          <p:cNvSpPr txBox="1"/>
          <p:nvPr/>
        </p:nvSpPr>
        <p:spPr>
          <a:xfrm>
            <a:off x="325438" y="1268413"/>
            <a:ext cx="8567737" cy="4694237"/>
          </a:xfrm>
          <a:prstGeom prst="rect">
            <a:avLst/>
          </a:prstGeom>
          <a:solidFill>
            <a:schemeClr val="bg1">
              <a:alpha val="100000"/>
            </a:schemeClr>
          </a:solidFill>
          <a:ln w="9525">
            <a:noFill/>
          </a:ln>
        </p:spPr>
        <p:txBody>
          <a:bodyPr vert="horz" wrap="square" lIns="0" tIns="0" rIns="0" bIns="0" anchor="t">
            <a:spAutoFit/>
          </a:bodyPr>
          <a:lstStyle/>
          <a:p>
            <a:pPr lvl="0" eaLnBrk="0" hangingPunct="0">
              <a:spcBef>
                <a:spcPct val="50000"/>
              </a:spcBef>
            </a:pPr>
            <a:r>
              <a:rPr lang="zh-CN" altLang="en-US" sz="2800" b="1" dirty="0">
                <a:solidFill>
                  <a:srgbClr val="FF00FF"/>
                </a:solidFill>
                <a:latin typeface="Arial" panose="020B0604020202020204" pitchFamily="34" charset="0"/>
                <a:ea typeface="黑体" panose="02010609060101010101" pitchFamily="1" charset="-122"/>
              </a:rPr>
              <a:t>■</a:t>
            </a:r>
            <a:r>
              <a:rPr lang="zh-CN" altLang="en-US" sz="2800" b="1" dirty="0">
                <a:latin typeface="Arial" panose="020B0604020202020204" pitchFamily="34" charset="0"/>
                <a:ea typeface="黑体" panose="02010609060101010101" pitchFamily="1" charset="-122"/>
              </a:rPr>
              <a:t>   LRU算法需要很多硬件支持，故在实际应用中采用LRU的近似算法 —Clock算法</a:t>
            </a:r>
            <a:endParaRPr lang="zh-CN" altLang="en-US" sz="2800" b="1" dirty="0">
              <a:latin typeface="Arial" panose="020B0604020202020204" pitchFamily="34" charset="0"/>
              <a:ea typeface="黑体" panose="02010609060101010101" pitchFamily="1" charset="-122"/>
            </a:endParaRPr>
          </a:p>
          <a:p>
            <a:pPr lvl="0" eaLnBrk="0" hangingPunct="0">
              <a:spcBef>
                <a:spcPct val="50000"/>
              </a:spcBef>
            </a:pPr>
            <a:r>
              <a:rPr lang="zh-CN" altLang="en-US" sz="2800" b="1" dirty="0">
                <a:solidFill>
                  <a:srgbClr val="FF00FF"/>
                </a:solidFill>
                <a:latin typeface="Arial" panose="020B0604020202020204" pitchFamily="34" charset="0"/>
                <a:ea typeface="黑体" panose="02010609060101010101" pitchFamily="1" charset="-122"/>
              </a:rPr>
              <a:t>1. 简单Clock算法</a:t>
            </a:r>
            <a:r>
              <a:rPr lang="zh-CN" altLang="en-US" sz="2800" b="1" dirty="0">
                <a:solidFill>
                  <a:srgbClr val="0000FF"/>
                </a:solidFill>
                <a:latin typeface="Arial" panose="020B0604020202020204" pitchFamily="34" charset="0"/>
                <a:ea typeface="黑体" panose="02010609060101010101" pitchFamily="1" charset="-122"/>
              </a:rPr>
              <a:t> (二次机会算法)</a:t>
            </a:r>
            <a:endParaRPr lang="zh-CN" altLang="en-US" sz="2800" b="1" dirty="0">
              <a:solidFill>
                <a:srgbClr val="0000FF"/>
              </a:solidFill>
              <a:latin typeface="Arial" panose="020B0604020202020204" pitchFamily="34" charset="0"/>
              <a:ea typeface="黑体" panose="02010609060101010101" pitchFamily="1" charset="-122"/>
            </a:endParaRPr>
          </a:p>
          <a:p>
            <a:pPr lvl="0" eaLnBrk="0" hangingPunct="0">
              <a:spcBef>
                <a:spcPct val="50000"/>
              </a:spcBef>
            </a:pPr>
            <a:r>
              <a:rPr lang="zh-CN" altLang="en-US" sz="2800" b="1" dirty="0">
                <a:solidFill>
                  <a:srgbClr val="FF00FF"/>
                </a:solidFill>
                <a:latin typeface="Arial" panose="020B0604020202020204" pitchFamily="34" charset="0"/>
                <a:ea typeface="黑体" panose="02010609060101010101" pitchFamily="1" charset="-122"/>
              </a:rPr>
              <a:t>    </a:t>
            </a:r>
            <a:r>
              <a:rPr lang="zh-CN" altLang="en-US" sz="2800" b="1" dirty="0">
                <a:solidFill>
                  <a:srgbClr val="FF00FF"/>
                </a:solidFill>
                <a:latin typeface="Arial" panose="020B0604020202020204" pitchFamily="34" charset="0"/>
                <a:ea typeface="黑体" panose="02010609060101010101" pitchFamily="1" charset="-122"/>
                <a:sym typeface="Arial" panose="020B0604020202020204" pitchFamily="34" charset="0"/>
              </a:rPr>
              <a:t>►</a:t>
            </a:r>
            <a:r>
              <a:rPr lang="zh-CN" altLang="en-US" sz="2800" b="1" dirty="0">
                <a:latin typeface="Arial" panose="020B0604020202020204" pitchFamily="34" charset="0"/>
                <a:ea typeface="黑体" panose="02010609060101010101" pitchFamily="1" charset="-122"/>
                <a:sym typeface="Arial" panose="020B0604020202020204" pitchFamily="34" charset="0"/>
              </a:rPr>
              <a:t>简单Clock算法</a:t>
            </a:r>
            <a:r>
              <a:rPr lang="zh-CN" altLang="en-US" sz="2800" b="1" dirty="0">
                <a:latin typeface="Arial" panose="020B0604020202020204" pitchFamily="34" charset="0"/>
                <a:ea typeface="黑体" panose="02010609060101010101" pitchFamily="1" charset="-122"/>
              </a:rPr>
              <a:t>是对FIFO算法的改进，以避免把经常访问的页面置换出去</a:t>
            </a:r>
            <a:endParaRPr lang="zh-CN" altLang="en-US" sz="2800" b="1" dirty="0">
              <a:latin typeface="Arial" panose="020B0604020202020204" pitchFamily="34" charset="0"/>
              <a:ea typeface="黑体" panose="02010609060101010101" pitchFamily="1" charset="-122"/>
            </a:endParaRPr>
          </a:p>
          <a:p>
            <a:pPr lvl="0" eaLnBrk="0" hangingPunct="0">
              <a:spcBef>
                <a:spcPct val="50000"/>
              </a:spcBef>
            </a:pPr>
            <a:r>
              <a:rPr lang="zh-CN" altLang="en-US" sz="2800" b="1" dirty="0">
                <a:latin typeface="Arial" panose="020B0604020202020204" pitchFamily="34" charset="0"/>
                <a:ea typeface="黑体" panose="02010609060101010101" pitchFamily="1" charset="-122"/>
              </a:rPr>
              <a:t>    </a:t>
            </a:r>
            <a:r>
              <a:rPr lang="zh-CN" altLang="en-US" sz="2800" b="1" dirty="0">
                <a:solidFill>
                  <a:srgbClr val="FF00FF"/>
                </a:solidFill>
                <a:latin typeface="Arial" panose="020B0604020202020204" pitchFamily="34" charset="0"/>
                <a:ea typeface="黑体" panose="02010609060101010101" pitchFamily="1" charset="-122"/>
                <a:sym typeface="Arial" panose="020B0604020202020204" pitchFamily="34" charset="0"/>
              </a:rPr>
              <a:t>►</a:t>
            </a:r>
            <a:r>
              <a:rPr lang="zh-CN" altLang="en-US" sz="2800" b="1" dirty="0">
                <a:latin typeface="Arial" panose="020B0604020202020204" pitchFamily="34" charset="0"/>
                <a:ea typeface="黑体" panose="02010609060101010101" pitchFamily="1" charset="-122"/>
              </a:rPr>
              <a:t>简单Clock算法又叫</a:t>
            </a:r>
            <a:r>
              <a:rPr lang="zh-CN" altLang="en-US" sz="2800" b="1" dirty="0">
                <a:solidFill>
                  <a:srgbClr val="FF0000"/>
                </a:solidFill>
                <a:latin typeface="Arial" panose="020B0604020202020204" pitchFamily="34" charset="0"/>
                <a:ea typeface="黑体" panose="02010609060101010101" pitchFamily="1" charset="-122"/>
                <a:sym typeface="Arial" panose="020B0604020202020204" pitchFamily="34" charset="0"/>
              </a:rPr>
              <a:t>最近未使用置换算法(NRU)</a:t>
            </a:r>
            <a:endParaRPr lang="zh-CN" altLang="en-US" sz="2800" b="1" dirty="0">
              <a:solidFill>
                <a:srgbClr val="FF0000"/>
              </a:solidFill>
              <a:latin typeface="Arial" panose="020B0604020202020204" pitchFamily="34" charset="0"/>
              <a:ea typeface="黑体" panose="02010609060101010101" pitchFamily="1" charset="-122"/>
              <a:sym typeface="Arial" panose="020B0604020202020204" pitchFamily="34" charset="0"/>
            </a:endParaRPr>
          </a:p>
          <a:p>
            <a:pPr lvl="0" eaLnBrk="0" hangingPunct="0">
              <a:spcBef>
                <a:spcPct val="50000"/>
              </a:spcBef>
            </a:pPr>
            <a:r>
              <a:rPr lang="zh-CN" altLang="en-US" dirty="0">
                <a:latin typeface="Arial" panose="020B0604020202020204" pitchFamily="34" charset="0"/>
                <a:ea typeface="宋体" panose="02010600030101010101" pitchFamily="2" charset="-122"/>
              </a:rPr>
              <a:t>      </a:t>
            </a:r>
            <a:r>
              <a:rPr lang="zh-CN" altLang="en-US" sz="2800" b="1" dirty="0">
                <a:solidFill>
                  <a:srgbClr val="FF00FF"/>
                </a:solidFill>
                <a:latin typeface="Arial" panose="020B0604020202020204" pitchFamily="34" charset="0"/>
                <a:ea typeface="宋体" panose="02010600030101010101" pitchFamily="2" charset="-122"/>
                <a:sym typeface="Arial" panose="020B0604020202020204" pitchFamily="34" charset="0"/>
              </a:rPr>
              <a:t>►</a:t>
            </a:r>
            <a:r>
              <a:rPr lang="zh-CN" altLang="en-US" sz="2800" b="1" dirty="0">
                <a:latin typeface="Arial" panose="020B0604020202020204" pitchFamily="34" charset="0"/>
                <a:ea typeface="黑体" panose="02010609060101010101" pitchFamily="1" charset="-122"/>
                <a:sym typeface="Arial" panose="020B0604020202020204" pitchFamily="34" charset="0"/>
              </a:rPr>
              <a:t>采用简单的Clock算法时，只需为每个页面设置一位</a:t>
            </a:r>
            <a:r>
              <a:rPr lang="zh-CN" altLang="en-US" sz="2800" b="1" dirty="0">
                <a:solidFill>
                  <a:srgbClr val="FF0000"/>
                </a:solidFill>
                <a:latin typeface="Arial" panose="020B0604020202020204" pitchFamily="34" charset="0"/>
                <a:ea typeface="黑体" panose="02010609060101010101" pitchFamily="1" charset="-122"/>
                <a:sym typeface="Arial" panose="020B0604020202020204" pitchFamily="34" charset="0"/>
              </a:rPr>
              <a:t>访问位</a:t>
            </a:r>
            <a:r>
              <a:rPr lang="zh-CN" altLang="en-US" sz="2800" b="1" dirty="0">
                <a:latin typeface="Arial" panose="020B0604020202020204" pitchFamily="34" charset="0"/>
                <a:ea typeface="黑体" panose="02010609060101010101" pitchFamily="1" charset="-122"/>
                <a:sym typeface="Arial" panose="020B0604020202020204" pitchFamily="34" charset="0"/>
              </a:rPr>
              <a:t>，再将内存中的所有页面都通过链接指针链接成一个</a:t>
            </a:r>
            <a:r>
              <a:rPr lang="zh-CN" altLang="en-US" sz="2800" b="1" dirty="0">
                <a:solidFill>
                  <a:srgbClr val="FF0000"/>
                </a:solidFill>
                <a:latin typeface="Arial" panose="020B0604020202020204" pitchFamily="34" charset="0"/>
                <a:ea typeface="黑体" panose="02010609060101010101" pitchFamily="1" charset="-122"/>
                <a:sym typeface="Arial" panose="020B0604020202020204" pitchFamily="34" charset="0"/>
              </a:rPr>
              <a:t>FIFO循环队列</a:t>
            </a:r>
            <a:endParaRPr lang="zh-CN" altLang="en-US" b="1" dirty="0">
              <a:solidFill>
                <a:srgbClr val="FF0000"/>
              </a:solidFill>
              <a:latin typeface="Arial" panose="020B0604020202020204" pitchFamily="34" charset="0"/>
              <a:ea typeface="宋体" panose="02010600030101010101" pitchFamily="2" charset="-122"/>
            </a:endParaRPr>
          </a:p>
        </p:txBody>
      </p:sp>
      <p:sp>
        <p:nvSpPr>
          <p:cNvPr id="20483" name="文本框 7185"/>
          <p:cNvSpPr txBox="1"/>
          <p:nvPr/>
        </p:nvSpPr>
        <p:spPr>
          <a:xfrm>
            <a:off x="82233" y="6305868"/>
            <a:ext cx="1119187" cy="430887"/>
          </a:xfrm>
          <a:prstGeom prst="rect">
            <a:avLst/>
          </a:prstGeom>
          <a:noFill/>
          <a:ln w="76200" cap="flat" cmpd="sng">
            <a:solidFill>
              <a:srgbClr val="000000"/>
            </a:solidFill>
            <a:prstDash val="solid"/>
            <a:miter/>
            <a:headEnd type="none" w="med" len="med"/>
            <a:tailEnd type="none" w="med" len="med"/>
          </a:ln>
        </p:spPr>
        <p:txBody>
          <a:bodyPr wrap="square" lIns="0" tIns="0" rIns="0" bIns="0" anchor="t">
            <a:spAutoFit/>
          </a:bodyPr>
          <a:lstStyle/>
          <a:p>
            <a:pPr lvl="0" indent="0" algn="ctr"/>
            <a:r>
              <a:rPr lang="en-US" altLang="zh-CN" sz="2800" b="1" dirty="0" smtClean="0">
                <a:solidFill>
                  <a:srgbClr val="FF0066"/>
                </a:solidFill>
                <a:latin typeface="Arial Black" panose="020B0A04020102020204" charset="0"/>
                <a:ea typeface="黑体" panose="02010609060101010101" pitchFamily="1" charset="-122"/>
              </a:rPr>
              <a:t>P237</a:t>
            </a:r>
            <a:endParaRPr lang="en-US" altLang="zh-CN" sz="2800" b="1" dirty="0">
              <a:solidFill>
                <a:srgbClr val="FF0066"/>
              </a:solidFill>
              <a:latin typeface="Arial Black" panose="020B0A04020102020204" charset="0"/>
              <a:ea typeface="黑体" panose="02010609060101010101"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anim calcmode="lin" valueType="num">
                                      <p:cBhvr additive="base">
                                        <p:cTn id="7" dur="500" fill="hold"/>
                                        <p:tgtEl>
                                          <p:spTgt spid="532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32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3251">
                                            <p:txEl>
                                              <p:pRg st="1" end="1"/>
                                            </p:txEl>
                                          </p:spTgt>
                                        </p:tgtEl>
                                        <p:attrNameLst>
                                          <p:attrName>style.visibility</p:attrName>
                                        </p:attrNameLst>
                                      </p:cBhvr>
                                      <p:to>
                                        <p:strVal val="visible"/>
                                      </p:to>
                                    </p:set>
                                    <p:anim calcmode="lin" valueType="num">
                                      <p:cBhvr additive="base">
                                        <p:cTn id="13" dur="500" fill="hold"/>
                                        <p:tgtEl>
                                          <p:spTgt spid="532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3251">
                                            <p:txEl>
                                              <p:pRg st="1" end="1"/>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53251">
                                            <p:txEl>
                                              <p:pRg st="2" end="2"/>
                                            </p:txEl>
                                          </p:spTgt>
                                        </p:tgtEl>
                                        <p:attrNameLst>
                                          <p:attrName>style.visibility</p:attrName>
                                        </p:attrNameLst>
                                      </p:cBhvr>
                                      <p:to>
                                        <p:strVal val="visible"/>
                                      </p:to>
                                    </p:set>
                                    <p:anim calcmode="lin" valueType="num">
                                      <p:cBhvr additive="base">
                                        <p:cTn id="18" dur="500" fill="hold"/>
                                        <p:tgtEl>
                                          <p:spTgt spid="53251">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532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53251">
                                            <p:txEl>
                                              <p:pRg st="3" end="3"/>
                                            </p:txEl>
                                          </p:spTgt>
                                        </p:tgtEl>
                                        <p:attrNameLst>
                                          <p:attrName>style.visibility</p:attrName>
                                        </p:attrNameLst>
                                      </p:cBhvr>
                                      <p:to>
                                        <p:strVal val="visible"/>
                                      </p:to>
                                    </p:set>
                                    <p:anim calcmode="lin" valueType="num">
                                      <p:cBhvr additive="base">
                                        <p:cTn id="24" dur="500" fill="hold"/>
                                        <p:tgtEl>
                                          <p:spTgt spid="53251">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32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53251">
                                            <p:txEl>
                                              <p:pRg st="4" end="4"/>
                                            </p:txEl>
                                          </p:spTgt>
                                        </p:tgtEl>
                                        <p:attrNameLst>
                                          <p:attrName>style.visibility</p:attrName>
                                        </p:attrNameLst>
                                      </p:cBhvr>
                                      <p:to>
                                        <p:strVal val="visible"/>
                                      </p:to>
                                    </p:set>
                                    <p:anim calcmode="lin" valueType="num">
                                      <p:cBhvr additive="base">
                                        <p:cTn id="30" dur="500" fill="hold"/>
                                        <p:tgtEl>
                                          <p:spTgt spid="53251">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5325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54273"/>
          <p:cNvSpPr>
            <a:spLocks noGrp="1"/>
          </p:cNvSpPr>
          <p:nvPr>
            <p:ph type="title"/>
          </p:nvPr>
        </p:nvSpPr>
        <p:spPr>
          <a:xfrm>
            <a:off x="457200" y="0"/>
            <a:ext cx="8232775" cy="676275"/>
          </a:xfrm>
        </p:spPr>
        <p:txBody>
          <a:bodyPr anchor="ctr"/>
          <a:lstStyle/>
          <a:p>
            <a:r>
              <a:rPr lang="zh-CN" altLang="en-US" sz="3600" dirty="0"/>
              <a:t>二次机会算法（简单Clock）</a:t>
            </a:r>
            <a:endParaRPr lang="zh-CN" altLang="en-US" sz="3600" dirty="0"/>
          </a:p>
        </p:txBody>
      </p:sp>
      <p:graphicFrame>
        <p:nvGraphicFramePr>
          <p:cNvPr id="54275" name="对象 54274"/>
          <p:cNvGraphicFramePr>
            <a:graphicFrameLocks noChangeAspect="1"/>
          </p:cNvGraphicFramePr>
          <p:nvPr/>
        </p:nvGraphicFramePr>
        <p:xfrm>
          <a:off x="4572000" y="992188"/>
          <a:ext cx="4537075" cy="4956175"/>
        </p:xfrm>
        <a:graphic>
          <a:graphicData uri="http://schemas.openxmlformats.org/presentationml/2006/ole">
            <mc:AlternateContent xmlns:mc="http://schemas.openxmlformats.org/markup-compatibility/2006">
              <mc:Choice xmlns:v="urn:schemas-microsoft-com:vml" Requires="v">
                <p:oleObj spid="_x0000_s4100" name="" r:id="rId1" imgW="2496820" imgH="2722880" progId="Visio.Drawing.11">
                  <p:embed/>
                </p:oleObj>
              </mc:Choice>
              <mc:Fallback>
                <p:oleObj name="" r:id="rId1" imgW="2496820" imgH="2722880" progId="Visio.Drawing.11">
                  <p:embed/>
                  <p:pic>
                    <p:nvPicPr>
                      <p:cNvPr id="0" name="图片 3078"/>
                      <p:cNvPicPr/>
                      <p:nvPr/>
                    </p:nvPicPr>
                    <p:blipFill>
                      <a:blip r:embed="rId2"/>
                      <a:stretch>
                        <a:fillRect/>
                      </a:stretch>
                    </p:blipFill>
                    <p:spPr>
                      <a:xfrm>
                        <a:off x="4572000" y="992188"/>
                        <a:ext cx="4537075" cy="4956175"/>
                      </a:xfrm>
                      <a:prstGeom prst="rect">
                        <a:avLst/>
                      </a:prstGeom>
                      <a:noFill/>
                      <a:ln w="38100">
                        <a:noFill/>
                        <a:miter/>
                      </a:ln>
                    </p:spPr>
                  </p:pic>
                </p:oleObj>
              </mc:Fallback>
            </mc:AlternateContent>
          </a:graphicData>
        </a:graphic>
      </p:graphicFrame>
      <p:sp>
        <p:nvSpPr>
          <p:cNvPr id="54276" name="文本框 54275"/>
          <p:cNvSpPr txBox="1"/>
          <p:nvPr/>
        </p:nvSpPr>
        <p:spPr>
          <a:xfrm>
            <a:off x="395288" y="992188"/>
            <a:ext cx="3671887" cy="5303837"/>
          </a:xfrm>
          <a:prstGeom prst="rect">
            <a:avLst/>
          </a:prstGeom>
          <a:solidFill>
            <a:schemeClr val="bg1">
              <a:alpha val="100000"/>
            </a:schemeClr>
          </a:solidFill>
          <a:ln w="9525">
            <a:noFill/>
          </a:ln>
        </p:spPr>
        <p:txBody>
          <a:bodyPr vert="horz" wrap="square" lIns="0" tIns="0" rIns="0" bIns="0" anchor="t">
            <a:spAutoFit/>
          </a:bodyPr>
          <a:lstStyle/>
          <a:p>
            <a:pPr lvl="0" eaLnBrk="0" hangingPunct="0">
              <a:spcBef>
                <a:spcPct val="50000"/>
              </a:spcBef>
            </a:pPr>
            <a:r>
              <a:rPr lang="zh-CN" altLang="en-US" sz="2400" b="1" dirty="0">
                <a:solidFill>
                  <a:srgbClr val="FF00FF"/>
                </a:solidFill>
                <a:latin typeface="Arial" panose="020B0604020202020204" pitchFamily="34" charset="0"/>
                <a:ea typeface="黑体" panose="02010609060101010101" pitchFamily="1" charset="-122"/>
              </a:rPr>
              <a:t>■ </a:t>
            </a:r>
            <a:r>
              <a:rPr lang="zh-CN" altLang="en-US" sz="2400" b="1" dirty="0">
                <a:latin typeface="Arial" panose="020B0604020202020204" pitchFamily="34" charset="0"/>
                <a:ea typeface="黑体" panose="02010609060101010101" pitchFamily="1" charset="-122"/>
              </a:rPr>
              <a:t>  当需要进行页面置换时，按照FIFO算法，检查最老页面的访问位</a:t>
            </a:r>
            <a:endParaRPr lang="zh-CN" altLang="en-US" sz="2400" b="1" dirty="0">
              <a:latin typeface="Arial" panose="020B0604020202020204" pitchFamily="34" charset="0"/>
              <a:ea typeface="黑体" panose="02010609060101010101" pitchFamily="1" charset="-122"/>
            </a:endParaRPr>
          </a:p>
          <a:p>
            <a:pPr lvl="0" eaLnBrk="0" hangingPunct="0">
              <a:spcBef>
                <a:spcPct val="50000"/>
              </a:spcBef>
            </a:pPr>
            <a:r>
              <a:rPr lang="zh-CN" altLang="en-US" sz="2400" b="1" dirty="0">
                <a:solidFill>
                  <a:srgbClr val="FF00FF"/>
                </a:solidFill>
                <a:latin typeface="Arial" panose="020B0604020202020204" pitchFamily="34" charset="0"/>
                <a:ea typeface="黑体" panose="02010609060101010101" pitchFamily="1" charset="-122"/>
                <a:sym typeface="Arial" panose="020B0604020202020204" pitchFamily="34" charset="0"/>
              </a:rPr>
              <a:t>►</a:t>
            </a:r>
            <a:r>
              <a:rPr lang="zh-CN" altLang="en-US" sz="2400" b="1" dirty="0">
                <a:latin typeface="Arial" panose="020B0604020202020204" pitchFamily="34" charset="0"/>
                <a:ea typeface="黑体" panose="02010609060101010101" pitchFamily="1" charset="-122"/>
              </a:rPr>
              <a:t>如果</a:t>
            </a:r>
            <a:r>
              <a:rPr lang="zh-CN" altLang="en-US" sz="2400" b="1" dirty="0">
                <a:latin typeface="Arial" panose="020B0604020202020204" pitchFamily="34" charset="0"/>
                <a:ea typeface="黑体" panose="02010609060101010101" pitchFamily="1" charset="-122"/>
                <a:sym typeface="Arial" panose="020B0604020202020204" pitchFamily="34" charset="0"/>
              </a:rPr>
              <a:t>访问位为0</a:t>
            </a:r>
            <a:r>
              <a:rPr lang="zh-CN" altLang="en-US" sz="2400" b="1" dirty="0">
                <a:latin typeface="Arial" panose="020B0604020202020204" pitchFamily="34" charset="0"/>
                <a:ea typeface="黑体" panose="02010609060101010101" pitchFamily="1" charset="-122"/>
              </a:rPr>
              <a:t>，立即淘汰该页</a:t>
            </a:r>
            <a:endParaRPr lang="zh-CN" altLang="en-US" sz="2400" b="1" dirty="0">
              <a:latin typeface="Arial" panose="020B0604020202020204" pitchFamily="34" charset="0"/>
              <a:ea typeface="黑体" panose="02010609060101010101" pitchFamily="1" charset="-122"/>
            </a:endParaRPr>
          </a:p>
          <a:p>
            <a:pPr lvl="0" eaLnBrk="0" hangingPunct="0">
              <a:spcBef>
                <a:spcPct val="50000"/>
              </a:spcBef>
            </a:pPr>
            <a:r>
              <a:rPr lang="zh-CN" altLang="en-US" sz="2400" b="1" dirty="0">
                <a:solidFill>
                  <a:srgbClr val="FF00FF"/>
                </a:solidFill>
                <a:latin typeface="Arial" panose="020B0604020202020204" pitchFamily="34" charset="0"/>
                <a:ea typeface="黑体" panose="02010609060101010101" pitchFamily="1" charset="-122"/>
                <a:sym typeface="Arial" panose="020B0604020202020204" pitchFamily="34" charset="0"/>
              </a:rPr>
              <a:t>►</a:t>
            </a:r>
            <a:r>
              <a:rPr lang="zh-CN" altLang="en-US" sz="2400" b="1" dirty="0">
                <a:latin typeface="Arial" panose="020B0604020202020204" pitchFamily="34" charset="0"/>
                <a:ea typeface="黑体" panose="02010609060101010101" pitchFamily="1" charset="-122"/>
              </a:rPr>
              <a:t>如果访问位为1，则重新将它置0，暂不换出，而给它第二次驻留内存的机会，并选择下一个FIFO页</a:t>
            </a:r>
            <a:endParaRPr lang="zh-CN" altLang="en-US" sz="2400" b="1" dirty="0">
              <a:latin typeface="Arial" panose="020B0604020202020204" pitchFamily="34" charset="0"/>
              <a:ea typeface="黑体" panose="02010609060101010101" pitchFamily="1" charset="-122"/>
            </a:endParaRPr>
          </a:p>
          <a:p>
            <a:pPr lvl="0" eaLnBrk="0" hangingPunct="0">
              <a:spcBef>
                <a:spcPct val="50000"/>
              </a:spcBef>
            </a:pPr>
            <a:r>
              <a:rPr lang="zh-CN" altLang="en-US" sz="2400" b="1" dirty="0">
                <a:solidFill>
                  <a:srgbClr val="FF00FF"/>
                </a:solidFill>
                <a:latin typeface="Arial" panose="020B0604020202020204" pitchFamily="34" charset="0"/>
                <a:ea typeface="黑体" panose="02010609060101010101" pitchFamily="1" charset="-122"/>
                <a:sym typeface="Arial" panose="020B0604020202020204" pitchFamily="34" charset="0"/>
              </a:rPr>
              <a:t>►</a:t>
            </a:r>
            <a:r>
              <a:rPr lang="zh-CN" altLang="en-US" sz="2400" b="1" dirty="0">
                <a:latin typeface="Arial" panose="020B0604020202020204" pitchFamily="34" charset="0"/>
                <a:ea typeface="黑体" panose="02010609060101010101" pitchFamily="1" charset="-122"/>
              </a:rPr>
              <a:t>当检查到队列中的最后一个页面时，如果其访问位仍为1，则再返回到队首去检查第一个页面。</a:t>
            </a:r>
            <a:endParaRPr lang="zh-CN" altLang="en-US" sz="2400" b="1" dirty="0">
              <a:latin typeface="Arial" panose="020B0604020202020204" pitchFamily="34" charset="0"/>
              <a:ea typeface="黑体" panose="02010609060101010101" pitchFamily="1" charset="-122"/>
            </a:endParaRPr>
          </a:p>
        </p:txBody>
      </p:sp>
      <p:sp>
        <p:nvSpPr>
          <p:cNvPr id="20483" name="文本框 7185"/>
          <p:cNvSpPr txBox="1"/>
          <p:nvPr/>
        </p:nvSpPr>
        <p:spPr>
          <a:xfrm>
            <a:off x="82233" y="6305868"/>
            <a:ext cx="1119187" cy="430887"/>
          </a:xfrm>
          <a:prstGeom prst="rect">
            <a:avLst/>
          </a:prstGeom>
          <a:noFill/>
          <a:ln w="76200" cap="flat" cmpd="sng">
            <a:solidFill>
              <a:srgbClr val="000000"/>
            </a:solidFill>
            <a:prstDash val="solid"/>
            <a:miter/>
            <a:headEnd type="none" w="med" len="med"/>
            <a:tailEnd type="none" w="med" len="med"/>
          </a:ln>
        </p:spPr>
        <p:txBody>
          <a:bodyPr wrap="square" lIns="0" tIns="0" rIns="0" bIns="0" anchor="t">
            <a:spAutoFit/>
          </a:bodyPr>
          <a:lstStyle/>
          <a:p>
            <a:pPr lvl="0" indent="0" algn="ctr"/>
            <a:r>
              <a:rPr lang="en-US" altLang="zh-CN" sz="2800" b="1" dirty="0" smtClean="0">
                <a:solidFill>
                  <a:srgbClr val="FF0066"/>
                </a:solidFill>
                <a:latin typeface="Arial Black" panose="020B0A04020102020204" charset="0"/>
                <a:ea typeface="黑体" panose="02010609060101010101" pitchFamily="1" charset="-122"/>
              </a:rPr>
              <a:t>P237</a:t>
            </a:r>
            <a:endParaRPr lang="en-US" altLang="zh-CN" sz="2800" b="1" dirty="0">
              <a:solidFill>
                <a:srgbClr val="FF0066"/>
              </a:solidFill>
              <a:latin typeface="Arial Black" panose="020B0A04020102020204" charset="0"/>
              <a:ea typeface="黑体" panose="02010609060101010101"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54275"/>
                                        </p:tgtEl>
                                        <p:attrNameLst>
                                          <p:attrName>style.visibility</p:attrName>
                                        </p:attrNameLst>
                                      </p:cBhvr>
                                      <p:to>
                                        <p:strVal val="visible"/>
                                      </p:to>
                                    </p:set>
                                    <p:anim calcmode="lin" valueType="num">
                                      <p:cBhvr>
                                        <p:cTn id="7" dur="500" fill="hold"/>
                                        <p:tgtEl>
                                          <p:spTgt spid="54275"/>
                                        </p:tgtEl>
                                        <p:attrNameLst>
                                          <p:attrName>ppt_w</p:attrName>
                                        </p:attrNameLst>
                                      </p:cBhvr>
                                      <p:tavLst>
                                        <p:tav tm="0">
                                          <p:val>
                                            <p:fltVal val="0"/>
                                          </p:val>
                                        </p:tav>
                                        <p:tav tm="100000">
                                          <p:val>
                                            <p:strVal val="#ppt_w"/>
                                          </p:val>
                                        </p:tav>
                                      </p:tavLst>
                                    </p:anim>
                                    <p:anim calcmode="lin" valueType="num">
                                      <p:cBhvr>
                                        <p:cTn id="8" dur="500" fill="hold"/>
                                        <p:tgtEl>
                                          <p:spTgt spid="54275"/>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4276">
                                            <p:txEl>
                                              <p:pRg st="0" end="0"/>
                                            </p:txEl>
                                          </p:spTgt>
                                        </p:tgtEl>
                                        <p:attrNameLst>
                                          <p:attrName>style.visibility</p:attrName>
                                        </p:attrNameLst>
                                      </p:cBhvr>
                                      <p:to>
                                        <p:strVal val="visible"/>
                                      </p:to>
                                    </p:set>
                                    <p:anim calcmode="lin" valueType="num">
                                      <p:cBhvr additive="base">
                                        <p:cTn id="13" dur="500" fill="hold"/>
                                        <p:tgtEl>
                                          <p:spTgt spid="5427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427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4276">
                                            <p:txEl>
                                              <p:pRg st="1" end="1"/>
                                            </p:txEl>
                                          </p:spTgt>
                                        </p:tgtEl>
                                        <p:attrNameLst>
                                          <p:attrName>style.visibility</p:attrName>
                                        </p:attrNameLst>
                                      </p:cBhvr>
                                      <p:to>
                                        <p:strVal val="visible"/>
                                      </p:to>
                                    </p:set>
                                    <p:anim calcmode="lin" valueType="num">
                                      <p:cBhvr additive="base">
                                        <p:cTn id="19" dur="500" fill="hold"/>
                                        <p:tgtEl>
                                          <p:spTgt spid="54276">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427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4276">
                                            <p:txEl>
                                              <p:pRg st="2" end="2"/>
                                            </p:txEl>
                                          </p:spTgt>
                                        </p:tgtEl>
                                        <p:attrNameLst>
                                          <p:attrName>style.visibility</p:attrName>
                                        </p:attrNameLst>
                                      </p:cBhvr>
                                      <p:to>
                                        <p:strVal val="visible"/>
                                      </p:to>
                                    </p:set>
                                    <p:anim calcmode="lin" valueType="num">
                                      <p:cBhvr additive="base">
                                        <p:cTn id="25" dur="500" fill="hold"/>
                                        <p:tgtEl>
                                          <p:spTgt spid="54276">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427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4276">
                                            <p:txEl>
                                              <p:pRg st="3" end="3"/>
                                            </p:txEl>
                                          </p:spTgt>
                                        </p:tgtEl>
                                        <p:attrNameLst>
                                          <p:attrName>style.visibility</p:attrName>
                                        </p:attrNameLst>
                                      </p:cBhvr>
                                      <p:to>
                                        <p:strVal val="visible"/>
                                      </p:to>
                                    </p:set>
                                    <p:anim calcmode="lin" valueType="num">
                                      <p:cBhvr additive="base">
                                        <p:cTn id="31" dur="500" fill="hold"/>
                                        <p:tgtEl>
                                          <p:spTgt spid="54276">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427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7169"/>
          <p:cNvSpPr>
            <a:spLocks noGrp="1"/>
          </p:cNvSpPr>
          <p:nvPr>
            <p:ph type="title"/>
          </p:nvPr>
        </p:nvSpPr>
        <p:spPr>
          <a:xfrm>
            <a:off x="457200" y="0"/>
            <a:ext cx="8232775" cy="676275"/>
          </a:xfrm>
        </p:spPr>
        <p:txBody>
          <a:bodyPr anchor="ctr"/>
          <a:lstStyle/>
          <a:p>
            <a:pPr>
              <a:buNone/>
            </a:pPr>
            <a:r>
              <a:rPr lang="zh-CN" altLang="en-US" dirty="0"/>
              <a:t>8.1 硬件和控制结构</a:t>
            </a:r>
            <a:endParaRPr lang="zh-CN" altLang="en-US" dirty="0"/>
          </a:p>
        </p:txBody>
      </p:sp>
      <p:sp>
        <p:nvSpPr>
          <p:cNvPr id="7171" name="文本框 7170"/>
          <p:cNvSpPr txBox="1"/>
          <p:nvPr/>
        </p:nvSpPr>
        <p:spPr>
          <a:xfrm>
            <a:off x="457200" y="908050"/>
            <a:ext cx="8424863" cy="3727450"/>
          </a:xfrm>
          <a:prstGeom prst="rect">
            <a:avLst/>
          </a:prstGeom>
          <a:solidFill>
            <a:schemeClr val="bg1">
              <a:alpha val="100000"/>
            </a:schemeClr>
          </a:solidFill>
          <a:ln w="9525">
            <a:noFill/>
          </a:ln>
        </p:spPr>
        <p:txBody>
          <a:bodyPr vert="horz" wrap="square" lIns="0" tIns="0" rIns="0" bIns="0" anchor="t">
            <a:spAutoFit/>
          </a:bodyPr>
          <a:lstStyle/>
          <a:p>
            <a:pPr lvl="0" eaLnBrk="0" hangingPunct="0">
              <a:lnSpc>
                <a:spcPct val="120000"/>
              </a:lnSpc>
              <a:spcBef>
                <a:spcPct val="30000"/>
              </a:spcBef>
            </a:pPr>
            <a:r>
              <a:rPr lang="zh-CN" altLang="en-US" sz="3600" b="1" dirty="0">
                <a:solidFill>
                  <a:srgbClr val="FF0066"/>
                </a:solidFill>
                <a:latin typeface="Arial" panose="020B0604020202020204" pitchFamily="34" charset="0"/>
                <a:ea typeface="黑体" panose="02010609060101010101" pitchFamily="1" charset="-122"/>
              </a:rPr>
              <a:t>1. 分段和分页：</a:t>
            </a:r>
            <a:endParaRPr lang="zh-CN" altLang="en-US" sz="3600" b="1" dirty="0">
              <a:solidFill>
                <a:srgbClr val="FF0066"/>
              </a:solidFill>
              <a:latin typeface="Arial" panose="020B0604020202020204" pitchFamily="34" charset="0"/>
              <a:ea typeface="黑体" panose="02010609060101010101" pitchFamily="1" charset="-122"/>
            </a:endParaRPr>
          </a:p>
          <a:p>
            <a:pPr lvl="0" eaLnBrk="0" hangingPunct="0">
              <a:lnSpc>
                <a:spcPct val="120000"/>
              </a:lnSpc>
              <a:spcBef>
                <a:spcPct val="30000"/>
              </a:spcBef>
            </a:pPr>
            <a:r>
              <a:rPr lang="zh-CN" altLang="en-US" sz="2800" b="1" dirty="0">
                <a:solidFill>
                  <a:srgbClr val="FF00FF"/>
                </a:solidFill>
                <a:latin typeface="Arial" panose="020B0604020202020204" pitchFamily="34" charset="0"/>
                <a:ea typeface="黑体" panose="02010609060101010101" pitchFamily="1" charset="-122"/>
              </a:rPr>
              <a:t>■</a:t>
            </a:r>
            <a:r>
              <a:rPr lang="zh-CN" altLang="en-US" sz="2800" b="1" dirty="0">
                <a:solidFill>
                  <a:srgbClr val="FF0000"/>
                </a:solidFill>
                <a:latin typeface="Arial" panose="020B0604020202020204" pitchFamily="34" charset="0"/>
                <a:ea typeface="黑体" panose="02010609060101010101" pitchFamily="1" charset="-122"/>
              </a:rPr>
              <a:t>优点 :</a:t>
            </a:r>
            <a:endParaRPr lang="zh-CN" altLang="en-US" sz="2800" b="1" dirty="0">
              <a:solidFill>
                <a:srgbClr val="FF0000"/>
              </a:solidFill>
              <a:latin typeface="Arial" panose="020B0604020202020204" pitchFamily="34" charset="0"/>
              <a:ea typeface="黑体" panose="02010609060101010101" pitchFamily="1" charset="-122"/>
            </a:endParaRPr>
          </a:p>
          <a:p>
            <a:pPr lvl="0" eaLnBrk="0" hangingPunct="0">
              <a:lnSpc>
                <a:spcPct val="120000"/>
              </a:lnSpc>
              <a:spcBef>
                <a:spcPct val="30000"/>
              </a:spcBef>
            </a:pPr>
            <a:r>
              <a:rPr lang="zh-CN" altLang="en-US" sz="2800" b="1" dirty="0">
                <a:latin typeface="Arial" panose="020B0604020202020204" pitchFamily="34" charset="0"/>
                <a:ea typeface="黑体" panose="02010609060101010101" pitchFamily="1" charset="-122"/>
              </a:rPr>
              <a:t>①</a:t>
            </a:r>
            <a:r>
              <a:rPr lang="zh-CN" altLang="en-US" sz="2800" b="1" dirty="0">
                <a:ea typeface="黑体" panose="02010609060101010101" pitchFamily="1" charset="-122"/>
                <a:sym typeface="+mn-ea"/>
              </a:rPr>
              <a:t>可以进行重定位，由硬件实现逻辑地址到物理地址的转换</a:t>
            </a:r>
            <a:r>
              <a:rPr lang="zh-CN" altLang="en-US" sz="2800" b="1" dirty="0">
                <a:latin typeface="Arial" panose="020B0604020202020204" pitchFamily="34" charset="0"/>
                <a:ea typeface="黑体" panose="02010609060101010101" pitchFamily="1" charset="-122"/>
              </a:rPr>
              <a:t>  </a:t>
            </a:r>
            <a:endParaRPr lang="zh-CN" altLang="en-US" sz="2800" b="1" dirty="0">
              <a:latin typeface="Arial" panose="020B0604020202020204" pitchFamily="34" charset="0"/>
              <a:ea typeface="黑体" panose="02010609060101010101" pitchFamily="1" charset="-122"/>
            </a:endParaRPr>
          </a:p>
          <a:p>
            <a:pPr lvl="0" eaLnBrk="0" hangingPunct="0">
              <a:lnSpc>
                <a:spcPct val="120000"/>
              </a:lnSpc>
              <a:spcBef>
                <a:spcPct val="30000"/>
              </a:spcBef>
            </a:pPr>
            <a:r>
              <a:rPr lang="zh-CN" altLang="en-US" sz="2800" b="1" dirty="0">
                <a:latin typeface="Arial" panose="020B0604020202020204" pitchFamily="34" charset="0"/>
                <a:ea typeface="黑体" panose="02010609060101010101" pitchFamily="1" charset="-122"/>
              </a:rPr>
              <a:t>②</a:t>
            </a:r>
            <a:r>
              <a:rPr lang="zh-CN" altLang="en-US" sz="2800" b="1" dirty="0">
                <a:ea typeface="黑体" panose="02010609060101010101" pitchFamily="1" charset="-122"/>
                <a:sym typeface="+mn-ea"/>
              </a:rPr>
              <a:t>进程从连续分配改进为离散分配</a:t>
            </a:r>
            <a:endParaRPr lang="zh-CN" altLang="en-US" sz="2800" b="1" dirty="0">
              <a:latin typeface="Arial" panose="020B0604020202020204" pitchFamily="34" charset="0"/>
              <a:ea typeface="黑体" panose="02010609060101010101" pitchFamily="1" charset="-122"/>
            </a:endParaRPr>
          </a:p>
          <a:p>
            <a:pPr lvl="0" eaLnBrk="0" hangingPunct="0">
              <a:lnSpc>
                <a:spcPct val="120000"/>
              </a:lnSpc>
              <a:spcBef>
                <a:spcPct val="30000"/>
              </a:spcBef>
            </a:pPr>
            <a:r>
              <a:rPr lang="zh-CN" altLang="en-US" sz="2800" b="1" dirty="0">
                <a:solidFill>
                  <a:srgbClr val="FF00FF"/>
                </a:solidFill>
                <a:latin typeface="Arial" panose="020B0604020202020204" pitchFamily="34" charset="0"/>
                <a:ea typeface="黑体" panose="02010609060101010101" pitchFamily="1" charset="-122"/>
              </a:rPr>
              <a:t>■</a:t>
            </a:r>
            <a:r>
              <a:rPr lang="zh-CN" altLang="en-US" sz="2800" b="1" dirty="0">
                <a:solidFill>
                  <a:srgbClr val="FF0000"/>
                </a:solidFill>
                <a:latin typeface="Arial" panose="020B0604020202020204" pitchFamily="34" charset="0"/>
                <a:ea typeface="黑体" panose="02010609060101010101" pitchFamily="1" charset="-122"/>
              </a:rPr>
              <a:t>缺点</a:t>
            </a:r>
            <a:r>
              <a:rPr lang="zh-CN" altLang="en-US" sz="2800" b="1" dirty="0">
                <a:latin typeface="Arial" panose="020B0604020202020204" pitchFamily="34" charset="0"/>
                <a:ea typeface="黑体" panose="02010609060101010101" pitchFamily="1" charset="-122"/>
              </a:rPr>
              <a:t>：全部调入</a:t>
            </a:r>
            <a:endParaRPr lang="zh-CN" altLang="en-US" sz="2800" b="1" dirty="0">
              <a:latin typeface="Arial" panose="020B0604020202020204" pitchFamily="34" charset="0"/>
              <a:ea typeface="黑体" panose="02010609060101010101" pitchFamily="1" charset="-122"/>
            </a:endParaRPr>
          </a:p>
        </p:txBody>
      </p:sp>
      <p:sp>
        <p:nvSpPr>
          <p:cNvPr id="20483" name="文本框 7185"/>
          <p:cNvSpPr txBox="1"/>
          <p:nvPr/>
        </p:nvSpPr>
        <p:spPr>
          <a:xfrm>
            <a:off x="33338" y="6354763"/>
            <a:ext cx="1119187" cy="430887"/>
          </a:xfrm>
          <a:prstGeom prst="rect">
            <a:avLst/>
          </a:prstGeom>
          <a:noFill/>
          <a:ln w="76200" cap="flat" cmpd="sng">
            <a:solidFill>
              <a:srgbClr val="000000"/>
            </a:solidFill>
            <a:prstDash val="solid"/>
            <a:miter/>
            <a:headEnd type="none" w="med" len="med"/>
            <a:tailEnd type="none" w="med" len="med"/>
          </a:ln>
        </p:spPr>
        <p:txBody>
          <a:bodyPr wrap="square" lIns="0" tIns="0" rIns="0" bIns="0" anchor="t">
            <a:spAutoFit/>
          </a:bodyPr>
          <a:lstStyle/>
          <a:p>
            <a:pPr lvl="0" indent="0" algn="ctr"/>
            <a:r>
              <a:rPr lang="zh-CN" altLang="zh-CN" sz="2800" b="1" dirty="0">
                <a:solidFill>
                  <a:srgbClr val="FF0066"/>
                </a:solidFill>
                <a:latin typeface="Arial Black" panose="020B0A04020102020204" charset="0"/>
                <a:ea typeface="黑体" panose="02010609060101010101" pitchFamily="1" charset="-122"/>
              </a:rPr>
              <a:t> </a:t>
            </a:r>
            <a:r>
              <a:rPr lang="en-US" altLang="zh-CN" sz="2800" b="1" dirty="0" smtClean="0">
                <a:solidFill>
                  <a:srgbClr val="FF0066"/>
                </a:solidFill>
                <a:latin typeface="Arial Black" panose="020B0A04020102020204" charset="0"/>
                <a:ea typeface="黑体" panose="02010609060101010101" pitchFamily="1" charset="-122"/>
              </a:rPr>
              <a:t>P223</a:t>
            </a:r>
            <a:endParaRPr lang="en-US" altLang="zh-CN" sz="2800" b="1" dirty="0">
              <a:solidFill>
                <a:srgbClr val="FF0066"/>
              </a:solidFill>
              <a:latin typeface="Arial Black" panose="020B0A04020102020204" charset="0"/>
              <a:ea typeface="黑体" panose="02010609060101010101"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171">
                                            <p:txEl>
                                              <p:pRg st="1" end="1"/>
                                            </p:txEl>
                                          </p:spTgt>
                                        </p:tgtEl>
                                        <p:attrNameLst>
                                          <p:attrName>style.visibility</p:attrName>
                                        </p:attrNameLst>
                                      </p:cBhvr>
                                      <p:to>
                                        <p:strVal val="visible"/>
                                      </p:to>
                                    </p:set>
                                    <p:animEffect transition="in" filter="blinds(horizontal)">
                                      <p:cBhvr>
                                        <p:cTn id="7" dur="500"/>
                                        <p:tgtEl>
                                          <p:spTgt spid="717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171">
                                            <p:txEl>
                                              <p:charRg st="16" end="34"/>
                                            </p:txEl>
                                          </p:spTgt>
                                        </p:tgtEl>
                                        <p:attrNameLst>
                                          <p:attrName>style.visibility</p:attrName>
                                        </p:attrNameLst>
                                      </p:cBhvr>
                                      <p:to>
                                        <p:strVal val="visible"/>
                                      </p:to>
                                    </p:set>
                                    <p:animEffect transition="in" filter="blinds(horizontal)">
                                      <p:cBhvr>
                                        <p:cTn id="12" dur="500"/>
                                        <p:tgtEl>
                                          <p:spTgt spid="7171">
                                            <p:txEl>
                                              <p:charRg st="16" end="3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171">
                                            <p:txEl>
                                              <p:charRg st="34" end="61"/>
                                            </p:txEl>
                                          </p:spTgt>
                                        </p:tgtEl>
                                        <p:attrNameLst>
                                          <p:attrName>style.visibility</p:attrName>
                                        </p:attrNameLst>
                                      </p:cBhvr>
                                      <p:to>
                                        <p:strVal val="visible"/>
                                      </p:to>
                                    </p:set>
                                    <p:animEffect transition="in" filter="blinds(horizontal)">
                                      <p:cBhvr>
                                        <p:cTn id="17" dur="500"/>
                                        <p:tgtEl>
                                          <p:spTgt spid="7171">
                                            <p:txEl>
                                              <p:charRg st="34" end="6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171">
                                            <p:txEl>
                                              <p:pRg st="0" end="0"/>
                                            </p:txEl>
                                          </p:spTgt>
                                        </p:tgtEl>
                                        <p:attrNameLst>
                                          <p:attrName>style.visibility</p:attrName>
                                        </p:attrNameLst>
                                      </p:cBhvr>
                                      <p:to>
                                        <p:strVal val="visible"/>
                                      </p:to>
                                    </p:set>
                                    <p:animEffect transition="in" filter="blinds(horizontal)">
                                      <p:cBhvr>
                                        <p:cTn id="22" dur="500"/>
                                        <p:tgtEl>
                                          <p:spTgt spid="7171">
                                            <p:txEl>
                                              <p:pRg st="0" end="0"/>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7171">
                                            <p:txEl>
                                              <p:pRg st="4" end="4"/>
                                            </p:txEl>
                                          </p:spTgt>
                                        </p:tgtEl>
                                        <p:attrNameLst>
                                          <p:attrName>style.visibility</p:attrName>
                                        </p:attrNameLst>
                                      </p:cBhvr>
                                      <p:to>
                                        <p:strVal val="visible"/>
                                      </p:to>
                                    </p:set>
                                    <p:animEffect transition="in" filter="blinds(horizontal)">
                                      <p:cBhvr>
                                        <p:cTn id="25" dur="500"/>
                                        <p:tgtEl>
                                          <p:spTgt spid="717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55297"/>
          <p:cNvSpPr>
            <a:spLocks noGrp="1"/>
          </p:cNvSpPr>
          <p:nvPr>
            <p:ph type="title"/>
          </p:nvPr>
        </p:nvSpPr>
        <p:spPr>
          <a:xfrm>
            <a:off x="457200" y="48578"/>
            <a:ext cx="8229600" cy="1143000"/>
          </a:xfrm>
        </p:spPr>
        <p:txBody>
          <a:bodyPr anchor="ctr"/>
          <a:lstStyle/>
          <a:p>
            <a:r>
              <a:rPr lang="zh-CN" altLang="en-US" dirty="0"/>
              <a:t>关于时钟策略的一个例子</a:t>
            </a:r>
            <a:endParaRPr lang="zh-CN" altLang="en-US" dirty="0"/>
          </a:p>
        </p:txBody>
      </p:sp>
      <p:pic>
        <p:nvPicPr>
          <p:cNvPr id="55299" name="内容占位符 55298" descr="8.16"/>
          <p:cNvPicPr>
            <a:picLocks noGrp="1" noChangeAspect="1"/>
          </p:cNvPicPr>
          <p:nvPr>
            <p:ph idx="1"/>
          </p:nvPr>
        </p:nvPicPr>
        <p:blipFill>
          <a:blip r:embed="rId1"/>
          <a:stretch>
            <a:fillRect/>
          </a:stretch>
        </p:blipFill>
        <p:spPr>
          <a:xfrm>
            <a:off x="154940" y="958850"/>
            <a:ext cx="9137650" cy="4940300"/>
          </a:xfrm>
        </p:spPr>
      </p:pic>
      <p:sp>
        <p:nvSpPr>
          <p:cNvPr id="20483" name="文本框 7185"/>
          <p:cNvSpPr txBox="1"/>
          <p:nvPr/>
        </p:nvSpPr>
        <p:spPr>
          <a:xfrm>
            <a:off x="82233" y="6305868"/>
            <a:ext cx="1119187" cy="430887"/>
          </a:xfrm>
          <a:prstGeom prst="rect">
            <a:avLst/>
          </a:prstGeom>
          <a:noFill/>
          <a:ln w="76200" cap="flat" cmpd="sng">
            <a:solidFill>
              <a:srgbClr val="000000"/>
            </a:solidFill>
            <a:prstDash val="solid"/>
            <a:miter/>
            <a:headEnd type="none" w="med" len="med"/>
            <a:tailEnd type="none" w="med" len="med"/>
          </a:ln>
        </p:spPr>
        <p:txBody>
          <a:bodyPr wrap="square" lIns="0" tIns="0" rIns="0" bIns="0" anchor="t">
            <a:spAutoFit/>
          </a:bodyPr>
          <a:lstStyle/>
          <a:p>
            <a:pPr lvl="0" indent="0" algn="ctr"/>
            <a:r>
              <a:rPr lang="en-US" altLang="zh-CN" sz="2800" b="1" dirty="0" smtClean="0">
                <a:solidFill>
                  <a:srgbClr val="FF0066"/>
                </a:solidFill>
                <a:latin typeface="Arial Black" panose="020B0A04020102020204" charset="0"/>
                <a:ea typeface="黑体" panose="02010609060101010101" pitchFamily="1" charset="-122"/>
              </a:rPr>
              <a:t>P237</a:t>
            </a:r>
            <a:endParaRPr lang="en-US" altLang="zh-CN" sz="2800" b="1" dirty="0">
              <a:solidFill>
                <a:srgbClr val="FF0066"/>
              </a:solidFill>
              <a:latin typeface="Arial Black" panose="020B0A04020102020204" charset="0"/>
              <a:ea typeface="黑体" panose="02010609060101010101" pitchFamily="1"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56321"/>
          <p:cNvSpPr>
            <a:spLocks noGrp="1"/>
          </p:cNvSpPr>
          <p:nvPr>
            <p:ph type="title"/>
          </p:nvPr>
        </p:nvSpPr>
        <p:spPr>
          <a:xfrm>
            <a:off x="457200" y="0"/>
            <a:ext cx="8232775" cy="676275"/>
          </a:xfrm>
        </p:spPr>
        <p:txBody>
          <a:bodyPr anchor="ctr"/>
          <a:lstStyle/>
          <a:p>
            <a:r>
              <a:rPr lang="zh-CN" altLang="en-US" dirty="0"/>
              <a:t>时钟算法 CLOCk</a:t>
            </a:r>
            <a:endParaRPr lang="zh-CN" altLang="en-US" dirty="0"/>
          </a:p>
        </p:txBody>
      </p:sp>
      <p:sp>
        <p:nvSpPr>
          <p:cNvPr id="56323" name="文本框 56322"/>
          <p:cNvSpPr txBox="1"/>
          <p:nvPr/>
        </p:nvSpPr>
        <p:spPr>
          <a:xfrm>
            <a:off x="457200" y="981075"/>
            <a:ext cx="8135938" cy="427038"/>
          </a:xfrm>
          <a:prstGeom prst="rect">
            <a:avLst/>
          </a:prstGeom>
          <a:noFill/>
          <a:ln w="9525">
            <a:noFill/>
          </a:ln>
        </p:spPr>
        <p:txBody>
          <a:bodyPr vert="horz" wrap="square" lIns="0" tIns="0" rIns="0" bIns="0" anchor="t">
            <a:spAutoFit/>
          </a:bodyPr>
          <a:lstStyle/>
          <a:p>
            <a:pPr lvl="0" eaLnBrk="0" hangingPunct="0">
              <a:spcBef>
                <a:spcPct val="50000"/>
              </a:spcBef>
            </a:pPr>
            <a:r>
              <a:rPr lang="zh-CN" altLang="en-US" sz="2800" b="1" dirty="0">
                <a:solidFill>
                  <a:srgbClr val="FF00FF"/>
                </a:solidFill>
                <a:latin typeface="Arial" panose="020B0604020202020204" pitchFamily="34" charset="0"/>
                <a:ea typeface="黑体" panose="02010609060101010101" pitchFamily="1" charset="-122"/>
              </a:rPr>
              <a:t>■</a:t>
            </a:r>
            <a:r>
              <a:rPr lang="zh-CN" altLang="en-US" sz="2800" b="1" dirty="0">
                <a:latin typeface="Arial" panose="020B0604020202020204" pitchFamily="34" charset="0"/>
                <a:ea typeface="黑体" panose="02010609060101010101" pitchFamily="1" charset="-122"/>
              </a:rPr>
              <a:t>置换时淘汰访问位为0的页面</a:t>
            </a:r>
            <a:endParaRPr lang="zh-CN" altLang="en-US" sz="2800" b="1" dirty="0">
              <a:latin typeface="Arial" panose="020B0604020202020204" pitchFamily="34" charset="0"/>
              <a:ea typeface="黑体" panose="02010609060101010101" pitchFamily="1" charset="-122"/>
            </a:endParaRPr>
          </a:p>
        </p:txBody>
      </p:sp>
      <p:sp>
        <p:nvSpPr>
          <p:cNvPr id="56324" name="文本框 56323"/>
          <p:cNvSpPr txBox="1"/>
          <p:nvPr/>
        </p:nvSpPr>
        <p:spPr>
          <a:xfrm>
            <a:off x="180975" y="4873625"/>
            <a:ext cx="6337300" cy="438150"/>
          </a:xfrm>
          <a:prstGeom prst="rect">
            <a:avLst/>
          </a:prstGeom>
          <a:noFill/>
          <a:ln w="9525">
            <a:noFill/>
          </a:ln>
        </p:spPr>
        <p:txBody>
          <a:bodyPr vert="horz" wrap="square" lIns="0" tIns="0" rIns="0" bIns="0" anchor="t">
            <a:spAutoFit/>
          </a:bodyPr>
          <a:lstStyle/>
          <a:p>
            <a:pPr lvl="0" eaLnBrk="0" hangingPunct="0">
              <a:lnSpc>
                <a:spcPct val="120000"/>
              </a:lnSpc>
            </a:pPr>
            <a:r>
              <a:rPr lang="zh-CN" altLang="en-US" sz="2400" b="1" dirty="0">
                <a:solidFill>
                  <a:srgbClr val="FF00FF"/>
                </a:solidFill>
                <a:latin typeface="Arial" panose="020B0604020202020204" pitchFamily="34" charset="0"/>
                <a:ea typeface="黑体" panose="02010609060101010101" pitchFamily="1" charset="-122"/>
              </a:rPr>
              <a:t>求：缺页中断次数，页面置换次数，缺页率 </a:t>
            </a:r>
            <a:endParaRPr lang="zh-CN" altLang="en-US" dirty="0">
              <a:latin typeface="Arial" panose="020B0604020202020204" pitchFamily="34" charset="0"/>
              <a:ea typeface="宋体" panose="02010600030101010101" pitchFamily="2" charset="-122"/>
            </a:endParaRPr>
          </a:p>
        </p:txBody>
      </p:sp>
      <p:sp>
        <p:nvSpPr>
          <p:cNvPr id="56325" name="文本框 56324"/>
          <p:cNvSpPr txBox="1"/>
          <p:nvPr/>
        </p:nvSpPr>
        <p:spPr>
          <a:xfrm>
            <a:off x="180975" y="5445125"/>
            <a:ext cx="6915150" cy="365125"/>
          </a:xfrm>
          <a:prstGeom prst="rect">
            <a:avLst/>
          </a:prstGeom>
          <a:noFill/>
          <a:ln w="9525">
            <a:noFill/>
          </a:ln>
        </p:spPr>
        <p:txBody>
          <a:bodyPr vert="horz" wrap="square" lIns="0" tIns="0" rIns="0" bIns="0" anchor="t">
            <a:spAutoFit/>
          </a:bodyPr>
          <a:lstStyle/>
          <a:p>
            <a:pPr lvl="0" eaLnBrk="0" hangingPunct="0">
              <a:spcBef>
                <a:spcPct val="50000"/>
              </a:spcBef>
            </a:pPr>
            <a:r>
              <a:rPr lang="zh-CN" altLang="en-US" sz="2400" b="1" dirty="0">
                <a:solidFill>
                  <a:srgbClr val="FF00FF"/>
                </a:solidFill>
                <a:latin typeface="Arial" panose="020B0604020202020204" pitchFamily="34" charset="0"/>
                <a:ea typeface="黑体" panose="02010609060101010101" pitchFamily="1" charset="-122"/>
              </a:rPr>
              <a:t>■</a:t>
            </a:r>
            <a:r>
              <a:rPr lang="zh-CN" altLang="en-US" sz="2400" b="1" dirty="0">
                <a:latin typeface="Arial" panose="020B0604020202020204" pitchFamily="34" charset="0"/>
                <a:ea typeface="黑体" panose="02010609060101010101" pitchFamily="1" charset="-122"/>
              </a:rPr>
              <a:t>可以改进，增加修改位</a:t>
            </a:r>
            <a:endParaRPr lang="zh-CN" altLang="en-US" sz="2400" dirty="0">
              <a:latin typeface="Arial" panose="020B0604020202020204" pitchFamily="34" charset="0"/>
              <a:ea typeface="宋体" panose="02010600030101010101" pitchFamily="2" charset="-122"/>
            </a:endParaRPr>
          </a:p>
        </p:txBody>
      </p:sp>
      <p:pic>
        <p:nvPicPr>
          <p:cNvPr id="56326" name="内容占位符 56325" descr="8.15.CLOCK"/>
          <p:cNvPicPr>
            <a:picLocks noGrp="1" noChangeAspect="1"/>
          </p:cNvPicPr>
          <p:nvPr>
            <p:ph idx="1"/>
          </p:nvPr>
        </p:nvPicPr>
        <p:blipFill>
          <a:blip r:embed="rId1"/>
          <a:stretch>
            <a:fillRect/>
          </a:stretch>
        </p:blipFill>
        <p:spPr>
          <a:xfrm>
            <a:off x="0" y="1917700"/>
            <a:ext cx="9191625" cy="2447925"/>
          </a:xfrm>
        </p:spPr>
      </p:pic>
      <p:sp>
        <p:nvSpPr>
          <p:cNvPr id="20483" name="文本框 7185"/>
          <p:cNvSpPr txBox="1"/>
          <p:nvPr/>
        </p:nvSpPr>
        <p:spPr>
          <a:xfrm>
            <a:off x="82233" y="6305868"/>
            <a:ext cx="1119187" cy="430887"/>
          </a:xfrm>
          <a:prstGeom prst="rect">
            <a:avLst/>
          </a:prstGeom>
          <a:noFill/>
          <a:ln w="76200" cap="flat" cmpd="sng">
            <a:solidFill>
              <a:srgbClr val="000000"/>
            </a:solidFill>
            <a:prstDash val="solid"/>
            <a:miter/>
            <a:headEnd type="none" w="med" len="med"/>
            <a:tailEnd type="none" w="med" len="med"/>
          </a:ln>
        </p:spPr>
        <p:txBody>
          <a:bodyPr wrap="square" lIns="0" tIns="0" rIns="0" bIns="0" anchor="t">
            <a:spAutoFit/>
          </a:bodyPr>
          <a:lstStyle/>
          <a:p>
            <a:pPr lvl="0" indent="0" algn="ctr"/>
            <a:r>
              <a:rPr lang="en-US" altLang="zh-CN" sz="2800" b="1" dirty="0" smtClean="0">
                <a:solidFill>
                  <a:srgbClr val="FF0066"/>
                </a:solidFill>
                <a:latin typeface="Arial Black" panose="020B0A04020102020204" charset="0"/>
                <a:ea typeface="黑体" panose="02010609060101010101" pitchFamily="1" charset="-122"/>
              </a:rPr>
              <a:t>P237</a:t>
            </a:r>
            <a:endParaRPr lang="en-US" altLang="zh-CN" sz="2800" b="1" dirty="0">
              <a:solidFill>
                <a:srgbClr val="FF0066"/>
              </a:solidFill>
              <a:latin typeface="Arial Black" panose="020B0A04020102020204" charset="0"/>
              <a:ea typeface="黑体" panose="02010609060101010101"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6323"/>
                                        </p:tgtEl>
                                        <p:attrNameLst>
                                          <p:attrName>style.visibility</p:attrName>
                                        </p:attrNameLst>
                                      </p:cBhvr>
                                      <p:to>
                                        <p:strVal val="visible"/>
                                      </p:to>
                                    </p:set>
                                    <p:animEffect transition="in" filter="blinds(horizontal)">
                                      <p:cBhvr>
                                        <p:cTn id="7" dur="500"/>
                                        <p:tgtEl>
                                          <p:spTgt spid="563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56324">
                                            <p:txEl>
                                              <p:pRg st="0" end="0"/>
                                            </p:txEl>
                                          </p:spTgt>
                                        </p:tgtEl>
                                        <p:attrNameLst>
                                          <p:attrName>style.visibility</p:attrName>
                                        </p:attrNameLst>
                                      </p:cBhvr>
                                      <p:to>
                                        <p:strVal val="visible"/>
                                      </p:to>
                                    </p:set>
                                    <p:anim calcmode="lin" valueType="num">
                                      <p:cBhvr additive="base">
                                        <p:cTn id="12" dur="500" fill="hold"/>
                                        <p:tgtEl>
                                          <p:spTgt spid="56324">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5632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56325"/>
                                        </p:tgtEl>
                                        <p:attrNameLst>
                                          <p:attrName>style.visibility</p:attrName>
                                        </p:attrNameLst>
                                      </p:cBhvr>
                                      <p:to>
                                        <p:strVal val="visible"/>
                                      </p:to>
                                    </p:set>
                                    <p:animEffect transition="in" filter="blinds(horizontal)">
                                      <p:cBhvr>
                                        <p:cTn id="18" dur="500"/>
                                        <p:tgtEl>
                                          <p:spTgt spid="56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p:bldP spid="5632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57345"/>
          <p:cNvSpPr>
            <a:spLocks noGrp="1"/>
          </p:cNvSpPr>
          <p:nvPr>
            <p:ph type="title"/>
          </p:nvPr>
        </p:nvSpPr>
        <p:spPr>
          <a:xfrm>
            <a:off x="457200" y="338138"/>
            <a:ext cx="8686800" cy="676275"/>
          </a:xfrm>
        </p:spPr>
        <p:txBody>
          <a:bodyPr anchor="ctr"/>
          <a:lstStyle/>
          <a:p>
            <a:r>
              <a:rPr lang="zh-CN" altLang="en-US" dirty="0"/>
              <a:t>增强型二次机会算法</a:t>
            </a:r>
            <a:br>
              <a:rPr lang="zh-CN" altLang="en-US" dirty="0"/>
            </a:br>
            <a:r>
              <a:rPr lang="zh-CN" altLang="en-US" dirty="0">
                <a:solidFill>
                  <a:srgbClr val="0000FF"/>
                </a:solidFill>
              </a:rPr>
              <a:t>（改进型Clock算法）</a:t>
            </a:r>
            <a:endParaRPr lang="zh-CN" altLang="en-US" dirty="0">
              <a:solidFill>
                <a:srgbClr val="0000FF"/>
              </a:solidFill>
            </a:endParaRPr>
          </a:p>
        </p:txBody>
      </p:sp>
      <p:sp>
        <p:nvSpPr>
          <p:cNvPr id="57347" name="文本框 57346"/>
          <p:cNvSpPr txBox="1"/>
          <p:nvPr/>
        </p:nvSpPr>
        <p:spPr>
          <a:xfrm>
            <a:off x="395288" y="1827213"/>
            <a:ext cx="8353425" cy="1474787"/>
          </a:xfrm>
          <a:prstGeom prst="rect">
            <a:avLst/>
          </a:prstGeom>
          <a:solidFill>
            <a:schemeClr val="bg1">
              <a:alpha val="100000"/>
            </a:schemeClr>
          </a:solidFill>
          <a:ln w="9525">
            <a:noFill/>
          </a:ln>
        </p:spPr>
        <p:txBody>
          <a:bodyPr vert="horz" wrap="square" lIns="0" tIns="0" rIns="0" bIns="0" anchor="t">
            <a:spAutoFit/>
          </a:bodyPr>
          <a:lstStyle/>
          <a:p>
            <a:pPr lvl="0" eaLnBrk="0" hangingPunct="0">
              <a:lnSpc>
                <a:spcPct val="120000"/>
              </a:lnSpc>
              <a:spcBef>
                <a:spcPct val="20000"/>
              </a:spcBef>
            </a:pPr>
            <a:r>
              <a:rPr lang="zh-CN" altLang="en-US" sz="2400" b="1" dirty="0">
                <a:solidFill>
                  <a:srgbClr val="FF00FF"/>
                </a:solidFill>
                <a:latin typeface="Arial" panose="020B0604020202020204" pitchFamily="34" charset="0"/>
                <a:ea typeface="黑体" panose="02010609060101010101" pitchFamily="1" charset="-122"/>
              </a:rPr>
              <a:t>■ </a:t>
            </a:r>
            <a:r>
              <a:rPr lang="zh-CN" altLang="en-US" sz="2400" b="1" dirty="0">
                <a:latin typeface="Arial" panose="020B0604020202020204" pitchFamily="34" charset="0"/>
                <a:ea typeface="黑体" panose="02010609060101010101" pitchFamily="1" charset="-122"/>
              </a:rPr>
              <a:t>  在改进型Clock算法中，除了考虑页面的访问情况外，还要考虑置换代价，即该页面是否被修改过的页面。</a:t>
            </a:r>
            <a:endParaRPr lang="zh-CN" altLang="en-US" sz="2400" b="1" dirty="0">
              <a:latin typeface="Arial" panose="020B0604020202020204" pitchFamily="34" charset="0"/>
              <a:ea typeface="黑体" panose="02010609060101010101" pitchFamily="1" charset="-122"/>
            </a:endParaRPr>
          </a:p>
          <a:p>
            <a:pPr lvl="0" eaLnBrk="0" hangingPunct="0">
              <a:lnSpc>
                <a:spcPct val="120000"/>
              </a:lnSpc>
              <a:spcBef>
                <a:spcPct val="20000"/>
              </a:spcBef>
            </a:pPr>
            <a:r>
              <a:rPr lang="zh-CN" altLang="en-US" sz="2800" b="1" dirty="0">
                <a:solidFill>
                  <a:srgbClr val="FF00FF"/>
                </a:solidFill>
                <a:latin typeface="Arial" panose="020B0604020202020204" pitchFamily="34" charset="0"/>
                <a:ea typeface="宋体" panose="02010600030101010101" pitchFamily="2" charset="-122"/>
              </a:rPr>
              <a:t>■ </a:t>
            </a:r>
            <a:r>
              <a:rPr lang="zh-CN" altLang="en-US" sz="2400" b="1" dirty="0">
                <a:latin typeface="Arial" panose="020B0604020202020204" pitchFamily="34" charset="0"/>
                <a:ea typeface="黑体" panose="02010609060101010101" pitchFamily="1" charset="-122"/>
              </a:rPr>
              <a:t>优先选择未被使用又未被修改的页面淘汰</a:t>
            </a:r>
            <a:endParaRPr lang="zh-CN" altLang="en-US" sz="2400" b="1" dirty="0">
              <a:latin typeface="Arial" panose="020B0604020202020204" pitchFamily="34" charset="0"/>
              <a:ea typeface="黑体" panose="02010609060101010101" pitchFamily="1" charset="-122"/>
            </a:endParaRPr>
          </a:p>
        </p:txBody>
      </p:sp>
      <p:sp>
        <p:nvSpPr>
          <p:cNvPr id="57348" name="文本框 57347"/>
          <p:cNvSpPr txBox="1"/>
          <p:nvPr/>
        </p:nvSpPr>
        <p:spPr>
          <a:xfrm>
            <a:off x="287338" y="3429000"/>
            <a:ext cx="8569325" cy="1828800"/>
          </a:xfrm>
          <a:prstGeom prst="rect">
            <a:avLst/>
          </a:prstGeom>
          <a:noFill/>
          <a:ln w="9525">
            <a:noFill/>
          </a:ln>
        </p:spPr>
        <p:txBody>
          <a:bodyPr vert="horz" wrap="square" lIns="0" tIns="0" rIns="0" bIns="0" anchor="t">
            <a:spAutoFit/>
          </a:bodyPr>
          <a:lstStyle/>
          <a:p>
            <a:pPr lvl="0" eaLnBrk="0" hangingPunct="0">
              <a:lnSpc>
                <a:spcPct val="120000"/>
              </a:lnSpc>
              <a:spcBef>
                <a:spcPct val="20000"/>
              </a:spcBef>
            </a:pPr>
            <a:r>
              <a:rPr lang="zh-CN" altLang="en-US" sz="2400" b="1" dirty="0">
                <a:solidFill>
                  <a:srgbClr val="FF00FF"/>
                </a:solidFill>
                <a:latin typeface="Arial" panose="020B0604020202020204" pitchFamily="34" charset="0"/>
                <a:ea typeface="黑体" panose="02010609060101010101" pitchFamily="1" charset="-122"/>
              </a:rPr>
              <a:t>■</a:t>
            </a:r>
            <a:r>
              <a:rPr lang="zh-CN" altLang="en-US" sz="2400" b="1" dirty="0">
                <a:latin typeface="黑体" panose="02010609060101010101" pitchFamily="1" charset="-122"/>
                <a:ea typeface="黑体" panose="02010609060101010101" pitchFamily="1" charset="-122"/>
              </a:rPr>
              <a:t>由访问位A和修改位M可以组合成四种类型的页面：</a:t>
            </a:r>
            <a:endParaRPr lang="zh-CN" altLang="en-US" sz="2400" b="1" dirty="0">
              <a:latin typeface="黑体" panose="02010609060101010101" pitchFamily="1" charset="-122"/>
              <a:ea typeface="黑体" panose="02010609060101010101" pitchFamily="1" charset="-122"/>
            </a:endParaRPr>
          </a:p>
          <a:p>
            <a:pPr lvl="0" eaLnBrk="0" hangingPunct="0">
              <a:lnSpc>
                <a:spcPct val="120000"/>
              </a:lnSpc>
              <a:spcBef>
                <a:spcPct val="20000"/>
              </a:spcBef>
            </a:pPr>
            <a:r>
              <a:rPr lang="zh-CN" altLang="en-US" sz="2400" b="1" dirty="0">
                <a:latin typeface="黑体" panose="02010609060101010101" pitchFamily="1" charset="-122"/>
                <a:ea typeface="黑体" panose="02010609060101010101" pitchFamily="1" charset="-122"/>
              </a:rPr>
              <a:t>  </a:t>
            </a:r>
            <a:r>
              <a:rPr lang="zh-CN" altLang="en-US" sz="2400" b="1" dirty="0">
                <a:solidFill>
                  <a:srgbClr val="FF0000"/>
                </a:solidFill>
                <a:latin typeface="黑体" panose="02010609060101010101" pitchFamily="1" charset="-122"/>
                <a:ea typeface="黑体" panose="02010609060101010101" pitchFamily="1" charset="-122"/>
              </a:rPr>
              <a:t>1类(A=0</a:t>
            </a:r>
            <a:r>
              <a:rPr lang="zh-CN" altLang="en-US" sz="2400" b="1" dirty="0">
                <a:solidFill>
                  <a:srgbClr val="FF0000"/>
                </a:solidFill>
                <a:latin typeface="Arial" panose="020B0604020202020204" pitchFamily="34" charset="0"/>
                <a:ea typeface="黑体" panose="02010609060101010101" pitchFamily="1" charset="-122"/>
              </a:rPr>
              <a:t>,</a:t>
            </a:r>
            <a:r>
              <a:rPr lang="zh-CN" altLang="en-US" sz="2400" b="1" dirty="0">
                <a:solidFill>
                  <a:srgbClr val="FF0000"/>
                </a:solidFill>
                <a:latin typeface="黑体" panose="02010609060101010101" pitchFamily="1" charset="-122"/>
                <a:ea typeface="黑体" panose="02010609060101010101" pitchFamily="1" charset="-122"/>
              </a:rPr>
              <a:t>M=0):</a:t>
            </a:r>
            <a:r>
              <a:rPr lang="zh-CN" altLang="en-US" sz="2400" b="1" dirty="0">
                <a:latin typeface="黑体" panose="02010609060101010101" pitchFamily="1" charset="-122"/>
                <a:ea typeface="黑体" panose="02010609060101010101" pitchFamily="1" charset="-122"/>
              </a:rPr>
              <a:t>最近未被访问，未被修改，最佳淘汰页</a:t>
            </a:r>
            <a:endParaRPr lang="zh-CN" altLang="en-US" sz="2400" b="1" dirty="0">
              <a:latin typeface="黑体" panose="02010609060101010101" pitchFamily="1" charset="-122"/>
              <a:ea typeface="黑体" panose="02010609060101010101" pitchFamily="1" charset="-122"/>
            </a:endParaRPr>
          </a:p>
          <a:p>
            <a:pPr lvl="0" eaLnBrk="0" hangingPunct="0">
              <a:lnSpc>
                <a:spcPct val="120000"/>
              </a:lnSpc>
              <a:spcBef>
                <a:spcPct val="20000"/>
              </a:spcBef>
            </a:pPr>
            <a:r>
              <a:rPr lang="zh-CN" altLang="en-US" sz="2400" b="1" dirty="0">
                <a:latin typeface="黑体" panose="02010609060101010101" pitchFamily="1" charset="-122"/>
                <a:ea typeface="黑体" panose="02010609060101010101" pitchFamily="1" charset="-122"/>
              </a:rPr>
              <a:t>  </a:t>
            </a:r>
            <a:r>
              <a:rPr lang="zh-CN" altLang="en-US" sz="2400" b="1" dirty="0">
                <a:solidFill>
                  <a:srgbClr val="FF0000"/>
                </a:solidFill>
                <a:latin typeface="黑体" panose="02010609060101010101" pitchFamily="1" charset="-122"/>
                <a:ea typeface="黑体" panose="02010609060101010101" pitchFamily="1" charset="-122"/>
              </a:rPr>
              <a:t>2类(A=0</a:t>
            </a:r>
            <a:r>
              <a:rPr lang="zh-CN" altLang="en-US" sz="2400" b="1" dirty="0">
                <a:solidFill>
                  <a:srgbClr val="FF0000"/>
                </a:solidFill>
                <a:latin typeface="Arial" panose="020B0604020202020204" pitchFamily="34" charset="0"/>
                <a:ea typeface="黑体" panose="02010609060101010101" pitchFamily="1" charset="-122"/>
              </a:rPr>
              <a:t>,</a:t>
            </a:r>
            <a:r>
              <a:rPr lang="zh-CN" altLang="en-US" sz="2400" b="1" dirty="0">
                <a:solidFill>
                  <a:srgbClr val="FF0000"/>
                </a:solidFill>
                <a:latin typeface="黑体" panose="02010609060101010101" pitchFamily="1" charset="-122"/>
                <a:ea typeface="黑体" panose="02010609060101010101" pitchFamily="1" charset="-122"/>
              </a:rPr>
              <a:t>M=1):</a:t>
            </a:r>
            <a:r>
              <a:rPr lang="zh-CN" altLang="en-US" sz="2400" b="1" dirty="0">
                <a:latin typeface="黑体" panose="02010609060101010101" pitchFamily="1" charset="-122"/>
                <a:ea typeface="黑体" panose="02010609060101010101" pitchFamily="1" charset="-122"/>
              </a:rPr>
              <a:t>最近未被访问，已被修改，不是很好的淘汰页</a:t>
            </a:r>
            <a:endParaRPr lang="zh-CN" altLang="en-US" sz="2400" b="1" dirty="0">
              <a:latin typeface="黑体" panose="02010609060101010101" pitchFamily="1" charset="-122"/>
              <a:ea typeface="黑体" panose="02010609060101010101" pitchFamily="1" charset="-122"/>
            </a:endParaRPr>
          </a:p>
          <a:p>
            <a:pPr lvl="0" eaLnBrk="0" hangingPunct="0">
              <a:lnSpc>
                <a:spcPct val="120000"/>
              </a:lnSpc>
              <a:spcBef>
                <a:spcPct val="20000"/>
              </a:spcBef>
            </a:pPr>
            <a:r>
              <a:rPr lang="zh-CN" altLang="en-US" sz="2400" b="1" dirty="0">
                <a:latin typeface="黑体" panose="02010609060101010101" pitchFamily="1" charset="-122"/>
                <a:ea typeface="黑体" panose="02010609060101010101" pitchFamily="1" charset="-122"/>
              </a:rPr>
              <a:t>  </a:t>
            </a:r>
            <a:r>
              <a:rPr lang="zh-CN" altLang="en-US" sz="2400" b="1" dirty="0">
                <a:solidFill>
                  <a:srgbClr val="FF0000"/>
                </a:solidFill>
                <a:latin typeface="黑体" panose="02010609060101010101" pitchFamily="1" charset="-122"/>
                <a:ea typeface="黑体" panose="02010609060101010101" pitchFamily="1" charset="-122"/>
              </a:rPr>
              <a:t>3类(A=1</a:t>
            </a:r>
            <a:r>
              <a:rPr lang="zh-CN" altLang="en-US" sz="2400" b="1" dirty="0">
                <a:solidFill>
                  <a:srgbClr val="FF0000"/>
                </a:solidFill>
                <a:latin typeface="Arial" panose="020B0604020202020204" pitchFamily="34" charset="0"/>
                <a:ea typeface="黑体" panose="02010609060101010101" pitchFamily="1" charset="-122"/>
              </a:rPr>
              <a:t>,</a:t>
            </a:r>
            <a:r>
              <a:rPr lang="zh-CN" altLang="en-US" sz="2400" b="1" dirty="0">
                <a:solidFill>
                  <a:srgbClr val="FF0000"/>
                </a:solidFill>
                <a:latin typeface="黑体" panose="02010609060101010101" pitchFamily="1" charset="-122"/>
                <a:ea typeface="黑体" panose="02010609060101010101" pitchFamily="1" charset="-122"/>
              </a:rPr>
              <a:t>M=0):</a:t>
            </a:r>
            <a:r>
              <a:rPr lang="zh-CN" altLang="en-US" sz="2400" b="1" dirty="0">
                <a:latin typeface="黑体" panose="02010609060101010101" pitchFamily="1" charset="-122"/>
                <a:ea typeface="黑体" panose="02010609060101010101" pitchFamily="1" charset="-122"/>
              </a:rPr>
              <a:t>最近已被访问，未被修改，可能再被访问</a:t>
            </a:r>
            <a:endParaRPr lang="zh-CN" altLang="en-US" sz="2400" b="1" dirty="0">
              <a:latin typeface="黑体" panose="02010609060101010101" pitchFamily="1" charset="-122"/>
              <a:ea typeface="黑体" panose="02010609060101010101" pitchFamily="1" charset="-122"/>
            </a:endParaRPr>
          </a:p>
          <a:p>
            <a:pPr lvl="0" eaLnBrk="0" hangingPunct="0">
              <a:lnSpc>
                <a:spcPct val="120000"/>
              </a:lnSpc>
              <a:spcBef>
                <a:spcPct val="20000"/>
              </a:spcBef>
            </a:pPr>
            <a:r>
              <a:rPr lang="zh-CN" altLang="en-US" sz="2400" b="1" dirty="0">
                <a:latin typeface="黑体" panose="02010609060101010101" pitchFamily="1" charset="-122"/>
                <a:ea typeface="黑体" panose="02010609060101010101" pitchFamily="1" charset="-122"/>
              </a:rPr>
              <a:t>  </a:t>
            </a:r>
            <a:r>
              <a:rPr lang="zh-CN" altLang="en-US" sz="2400" b="1" dirty="0">
                <a:solidFill>
                  <a:srgbClr val="FF0000"/>
                </a:solidFill>
                <a:latin typeface="黑体" panose="02010609060101010101" pitchFamily="1" charset="-122"/>
                <a:ea typeface="黑体" panose="02010609060101010101" pitchFamily="1" charset="-122"/>
              </a:rPr>
              <a:t>4类(A=1</a:t>
            </a:r>
            <a:r>
              <a:rPr lang="zh-CN" altLang="en-US" sz="2400" b="1" dirty="0">
                <a:solidFill>
                  <a:srgbClr val="FF0000"/>
                </a:solidFill>
                <a:latin typeface="Arial" panose="020B0604020202020204" pitchFamily="34" charset="0"/>
                <a:ea typeface="黑体" panose="02010609060101010101" pitchFamily="1" charset="-122"/>
              </a:rPr>
              <a:t>,</a:t>
            </a:r>
            <a:r>
              <a:rPr lang="zh-CN" altLang="en-US" sz="2400" b="1" dirty="0">
                <a:solidFill>
                  <a:srgbClr val="FF0000"/>
                </a:solidFill>
                <a:latin typeface="黑体" panose="02010609060101010101" pitchFamily="1" charset="-122"/>
                <a:ea typeface="黑体" panose="02010609060101010101" pitchFamily="1" charset="-122"/>
              </a:rPr>
              <a:t>M=1):</a:t>
            </a:r>
            <a:r>
              <a:rPr lang="zh-CN" altLang="en-US" sz="2400" b="1" dirty="0">
                <a:latin typeface="黑体" panose="02010609060101010101" pitchFamily="1" charset="-122"/>
                <a:ea typeface="黑体" panose="02010609060101010101" pitchFamily="1" charset="-122"/>
              </a:rPr>
              <a:t>最近已被访问，已被修改，可能再被访问 </a:t>
            </a:r>
            <a:endParaRPr lang="zh-CN" altLang="en-US" sz="2400" b="1" dirty="0">
              <a:latin typeface="黑体" panose="02010609060101010101" pitchFamily="1" charset="-122"/>
              <a:ea typeface="黑体" panose="02010609060101010101" pitchFamily="1" charset="-122"/>
            </a:endParaRPr>
          </a:p>
        </p:txBody>
      </p:sp>
      <p:sp>
        <p:nvSpPr>
          <p:cNvPr id="20483" name="文本框 7185"/>
          <p:cNvSpPr txBox="1"/>
          <p:nvPr/>
        </p:nvSpPr>
        <p:spPr>
          <a:xfrm>
            <a:off x="82233" y="6305868"/>
            <a:ext cx="1119187" cy="430887"/>
          </a:xfrm>
          <a:prstGeom prst="rect">
            <a:avLst/>
          </a:prstGeom>
          <a:noFill/>
          <a:ln w="76200" cap="flat" cmpd="sng">
            <a:solidFill>
              <a:srgbClr val="000000"/>
            </a:solidFill>
            <a:prstDash val="solid"/>
            <a:miter/>
            <a:headEnd type="none" w="med" len="med"/>
            <a:tailEnd type="none" w="med" len="med"/>
          </a:ln>
        </p:spPr>
        <p:txBody>
          <a:bodyPr wrap="square" lIns="0" tIns="0" rIns="0" bIns="0" anchor="t">
            <a:spAutoFit/>
          </a:bodyPr>
          <a:lstStyle/>
          <a:p>
            <a:pPr lvl="0" indent="0" algn="ctr"/>
            <a:r>
              <a:rPr lang="en-US" altLang="zh-CN" sz="2800" b="1" dirty="0" smtClean="0">
                <a:solidFill>
                  <a:srgbClr val="FF0066"/>
                </a:solidFill>
                <a:latin typeface="Arial Black" panose="020B0A04020102020204" charset="0"/>
                <a:ea typeface="黑体" panose="02010609060101010101" pitchFamily="1" charset="-122"/>
              </a:rPr>
              <a:t>P238</a:t>
            </a:r>
            <a:endParaRPr lang="en-US" altLang="zh-CN" sz="2800" b="1" dirty="0">
              <a:solidFill>
                <a:srgbClr val="FF0066"/>
              </a:solidFill>
              <a:latin typeface="Arial Black" panose="020B0A04020102020204" charset="0"/>
              <a:ea typeface="黑体" panose="02010609060101010101"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7347">
                                            <p:txEl>
                                              <p:pRg st="0" end="0"/>
                                            </p:txEl>
                                          </p:spTgt>
                                        </p:tgtEl>
                                        <p:attrNameLst>
                                          <p:attrName>style.visibility</p:attrName>
                                        </p:attrNameLst>
                                      </p:cBhvr>
                                      <p:to>
                                        <p:strVal val="visible"/>
                                      </p:to>
                                    </p:set>
                                    <p:anim calcmode="lin" valueType="num">
                                      <p:cBhvr additive="base">
                                        <p:cTn id="7" dur="500" fill="hold"/>
                                        <p:tgtEl>
                                          <p:spTgt spid="5734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73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7347">
                                            <p:txEl>
                                              <p:pRg st="1" end="1"/>
                                            </p:txEl>
                                          </p:spTgt>
                                        </p:tgtEl>
                                        <p:attrNameLst>
                                          <p:attrName>style.visibility</p:attrName>
                                        </p:attrNameLst>
                                      </p:cBhvr>
                                      <p:to>
                                        <p:strVal val="visible"/>
                                      </p:to>
                                    </p:set>
                                    <p:anim calcmode="lin" valueType="num">
                                      <p:cBhvr additive="base">
                                        <p:cTn id="13" dur="500" fill="hold"/>
                                        <p:tgtEl>
                                          <p:spTgt spid="5734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734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57348">
                                            <p:txEl>
                                              <p:pRg st="0" end="0"/>
                                            </p:txEl>
                                          </p:spTgt>
                                        </p:tgtEl>
                                        <p:attrNameLst>
                                          <p:attrName>style.visibility</p:attrName>
                                        </p:attrNameLst>
                                      </p:cBhvr>
                                      <p:to>
                                        <p:strVal val="visible"/>
                                      </p:to>
                                    </p:set>
                                    <p:animEffect transition="in" filter="blinds(horizontal)">
                                      <p:cBhvr>
                                        <p:cTn id="19" dur="500"/>
                                        <p:tgtEl>
                                          <p:spTgt spid="57348">
                                            <p:txEl>
                                              <p:pRg st="0" end="0"/>
                                            </p:txEl>
                                          </p:spTgt>
                                        </p:tgtEl>
                                      </p:cBhvr>
                                    </p:animEffect>
                                  </p:childTnLst>
                                </p:cTn>
                              </p:par>
                            </p:childTnLst>
                          </p:cTn>
                        </p:par>
                        <p:par>
                          <p:cTn id="20" fill="hold">
                            <p:stCondLst>
                              <p:cond delay="500"/>
                            </p:stCondLst>
                            <p:childTnLst>
                              <p:par>
                                <p:cTn id="21" presetID="3" presetClass="entr" presetSubtype="10" fill="hold" nodeType="afterEffect">
                                  <p:stCondLst>
                                    <p:cond delay="0"/>
                                  </p:stCondLst>
                                  <p:childTnLst>
                                    <p:set>
                                      <p:cBhvr>
                                        <p:cTn id="22" dur="1" fill="hold">
                                          <p:stCondLst>
                                            <p:cond delay="0"/>
                                          </p:stCondLst>
                                        </p:cTn>
                                        <p:tgtEl>
                                          <p:spTgt spid="57348">
                                            <p:txEl>
                                              <p:pRg st="1" end="1"/>
                                            </p:txEl>
                                          </p:spTgt>
                                        </p:tgtEl>
                                        <p:attrNameLst>
                                          <p:attrName>style.visibility</p:attrName>
                                        </p:attrNameLst>
                                      </p:cBhvr>
                                      <p:to>
                                        <p:strVal val="visible"/>
                                      </p:to>
                                    </p:set>
                                    <p:animEffect transition="in" filter="blinds(horizontal)">
                                      <p:cBhvr>
                                        <p:cTn id="23" dur="500"/>
                                        <p:tgtEl>
                                          <p:spTgt spid="57348">
                                            <p:txEl>
                                              <p:pRg st="1" end="1"/>
                                            </p:txEl>
                                          </p:spTgt>
                                        </p:tgtEl>
                                      </p:cBhvr>
                                    </p:animEffect>
                                  </p:childTnLst>
                                </p:cTn>
                              </p:par>
                            </p:childTnLst>
                          </p:cTn>
                        </p:par>
                        <p:par>
                          <p:cTn id="24" fill="hold">
                            <p:stCondLst>
                              <p:cond delay="1000"/>
                            </p:stCondLst>
                            <p:childTnLst>
                              <p:par>
                                <p:cTn id="25" presetID="3" presetClass="entr" presetSubtype="10" fill="hold" nodeType="afterEffect">
                                  <p:stCondLst>
                                    <p:cond delay="0"/>
                                  </p:stCondLst>
                                  <p:childTnLst>
                                    <p:set>
                                      <p:cBhvr>
                                        <p:cTn id="26" dur="1" fill="hold">
                                          <p:stCondLst>
                                            <p:cond delay="0"/>
                                          </p:stCondLst>
                                        </p:cTn>
                                        <p:tgtEl>
                                          <p:spTgt spid="57348">
                                            <p:txEl>
                                              <p:pRg st="2" end="2"/>
                                            </p:txEl>
                                          </p:spTgt>
                                        </p:tgtEl>
                                        <p:attrNameLst>
                                          <p:attrName>style.visibility</p:attrName>
                                        </p:attrNameLst>
                                      </p:cBhvr>
                                      <p:to>
                                        <p:strVal val="visible"/>
                                      </p:to>
                                    </p:set>
                                    <p:animEffect transition="in" filter="blinds(horizontal)">
                                      <p:cBhvr>
                                        <p:cTn id="27" dur="500"/>
                                        <p:tgtEl>
                                          <p:spTgt spid="57348">
                                            <p:txEl>
                                              <p:pRg st="2" end="2"/>
                                            </p:txEl>
                                          </p:spTgt>
                                        </p:tgtEl>
                                      </p:cBhvr>
                                    </p:animEffect>
                                  </p:childTnLst>
                                </p:cTn>
                              </p:par>
                            </p:childTnLst>
                          </p:cTn>
                        </p:par>
                        <p:par>
                          <p:cTn id="28" fill="hold">
                            <p:stCondLst>
                              <p:cond delay="1500"/>
                            </p:stCondLst>
                            <p:childTnLst>
                              <p:par>
                                <p:cTn id="29" presetID="3" presetClass="entr" presetSubtype="10" fill="hold" nodeType="afterEffect">
                                  <p:stCondLst>
                                    <p:cond delay="0"/>
                                  </p:stCondLst>
                                  <p:childTnLst>
                                    <p:set>
                                      <p:cBhvr>
                                        <p:cTn id="30" dur="1" fill="hold">
                                          <p:stCondLst>
                                            <p:cond delay="0"/>
                                          </p:stCondLst>
                                        </p:cTn>
                                        <p:tgtEl>
                                          <p:spTgt spid="57348">
                                            <p:txEl>
                                              <p:pRg st="3" end="3"/>
                                            </p:txEl>
                                          </p:spTgt>
                                        </p:tgtEl>
                                        <p:attrNameLst>
                                          <p:attrName>style.visibility</p:attrName>
                                        </p:attrNameLst>
                                      </p:cBhvr>
                                      <p:to>
                                        <p:strVal val="visible"/>
                                      </p:to>
                                    </p:set>
                                    <p:animEffect transition="in" filter="blinds(horizontal)">
                                      <p:cBhvr>
                                        <p:cTn id="31" dur="500"/>
                                        <p:tgtEl>
                                          <p:spTgt spid="57348">
                                            <p:txEl>
                                              <p:pRg st="3" end="3"/>
                                            </p:txEl>
                                          </p:spTgt>
                                        </p:tgtEl>
                                      </p:cBhvr>
                                    </p:animEffect>
                                  </p:childTnLst>
                                </p:cTn>
                              </p:par>
                            </p:childTnLst>
                          </p:cTn>
                        </p:par>
                        <p:par>
                          <p:cTn id="32" fill="hold">
                            <p:stCondLst>
                              <p:cond delay="2000"/>
                            </p:stCondLst>
                            <p:childTnLst>
                              <p:par>
                                <p:cTn id="33" presetID="3" presetClass="entr" presetSubtype="10" fill="hold" nodeType="afterEffect">
                                  <p:stCondLst>
                                    <p:cond delay="0"/>
                                  </p:stCondLst>
                                  <p:childTnLst>
                                    <p:set>
                                      <p:cBhvr>
                                        <p:cTn id="34" dur="1" fill="hold">
                                          <p:stCondLst>
                                            <p:cond delay="0"/>
                                          </p:stCondLst>
                                        </p:cTn>
                                        <p:tgtEl>
                                          <p:spTgt spid="57348">
                                            <p:txEl>
                                              <p:pRg st="4" end="4"/>
                                            </p:txEl>
                                          </p:spTgt>
                                        </p:tgtEl>
                                        <p:attrNameLst>
                                          <p:attrName>style.visibility</p:attrName>
                                        </p:attrNameLst>
                                      </p:cBhvr>
                                      <p:to>
                                        <p:strVal val="visible"/>
                                      </p:to>
                                    </p:set>
                                    <p:animEffect transition="in" filter="blinds(horizontal)">
                                      <p:cBhvr>
                                        <p:cTn id="35" dur="500"/>
                                        <p:tgtEl>
                                          <p:spTgt spid="5734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58369"/>
          <p:cNvSpPr>
            <a:spLocks noGrp="1"/>
          </p:cNvSpPr>
          <p:nvPr>
            <p:ph type="title"/>
          </p:nvPr>
        </p:nvSpPr>
        <p:spPr>
          <a:xfrm>
            <a:off x="457200" y="0"/>
            <a:ext cx="8232775" cy="676275"/>
          </a:xfrm>
        </p:spPr>
        <p:txBody>
          <a:bodyPr anchor="ctr"/>
          <a:lstStyle/>
          <a:p>
            <a:r>
              <a:rPr lang="zh-CN" altLang="en-US" sz="3400" dirty="0"/>
              <a:t>改进型CLOCK算法  执行过程</a:t>
            </a:r>
            <a:endParaRPr lang="zh-CN" altLang="en-US" sz="3400" dirty="0"/>
          </a:p>
        </p:txBody>
      </p:sp>
      <p:sp>
        <p:nvSpPr>
          <p:cNvPr id="58371" name="文本框 58370"/>
          <p:cNvSpPr txBox="1"/>
          <p:nvPr/>
        </p:nvSpPr>
        <p:spPr>
          <a:xfrm>
            <a:off x="287338" y="1089025"/>
            <a:ext cx="8569325" cy="4533900"/>
          </a:xfrm>
          <a:prstGeom prst="rect">
            <a:avLst/>
          </a:prstGeom>
          <a:solidFill>
            <a:schemeClr val="bg1">
              <a:alpha val="100000"/>
            </a:schemeClr>
          </a:solidFill>
          <a:ln w="9525">
            <a:noFill/>
          </a:ln>
        </p:spPr>
        <p:txBody>
          <a:bodyPr vert="horz" wrap="square" lIns="0" tIns="0" rIns="0" bIns="0" anchor="t">
            <a:spAutoFit/>
          </a:bodyPr>
          <a:lstStyle/>
          <a:p>
            <a:pPr lvl="0" eaLnBrk="0" hangingPunct="0">
              <a:lnSpc>
                <a:spcPct val="120000"/>
              </a:lnSpc>
              <a:spcBef>
                <a:spcPct val="20000"/>
              </a:spcBef>
            </a:pPr>
            <a:r>
              <a:rPr lang="en-US" altLang="zh-CN" sz="2400" b="1">
                <a:solidFill>
                  <a:srgbClr val="FF00FF"/>
                </a:solidFill>
                <a:latin typeface="Arial" panose="020B0604020202020204" pitchFamily="34" charset="0"/>
                <a:ea typeface="黑体" panose="02010609060101010101" pitchFamily="1" charset="-122"/>
              </a:rPr>
              <a:t>(1) </a:t>
            </a:r>
            <a:r>
              <a:rPr lang="zh-CN" altLang="en-US" sz="2400" b="1">
                <a:latin typeface="Arial" panose="020B0604020202020204" pitchFamily="34" charset="0"/>
                <a:ea typeface="黑体" panose="02010609060101010101" pitchFamily="1" charset="-122"/>
              </a:rPr>
              <a:t>从指针所指示的当前位置开始， 扫描循环队列，</a:t>
            </a:r>
            <a:r>
              <a:rPr lang="zh-CN" altLang="en-US" sz="2400" b="1">
                <a:solidFill>
                  <a:srgbClr val="FF0000"/>
                </a:solidFill>
                <a:latin typeface="Arial" panose="020B0604020202020204" pitchFamily="34" charset="0"/>
                <a:ea typeface="黑体" panose="02010609060101010101" pitchFamily="1" charset="-122"/>
              </a:rPr>
              <a:t>寻找</a:t>
            </a:r>
            <a:r>
              <a:rPr lang="en-US" altLang="zh-CN" sz="2400" b="1">
                <a:solidFill>
                  <a:srgbClr val="FF0000"/>
                </a:solidFill>
                <a:latin typeface="Arial" panose="020B0604020202020204" pitchFamily="34" charset="0"/>
                <a:ea typeface="黑体" panose="02010609060101010101" pitchFamily="1" charset="-122"/>
              </a:rPr>
              <a:t>A=0</a:t>
            </a:r>
            <a:r>
              <a:rPr lang="zh-CN" altLang="en-US" sz="2400" b="1">
                <a:solidFill>
                  <a:srgbClr val="FF0000"/>
                </a:solidFill>
                <a:latin typeface="Arial" panose="020B0604020202020204" pitchFamily="34" charset="0"/>
                <a:ea typeface="黑体" panose="02010609060101010101" pitchFamily="1" charset="-122"/>
              </a:rPr>
              <a:t>且</a:t>
            </a:r>
            <a:r>
              <a:rPr lang="en-US" altLang="zh-CN" sz="2400" b="1">
                <a:solidFill>
                  <a:srgbClr val="FF0000"/>
                </a:solidFill>
                <a:latin typeface="Arial" panose="020B0604020202020204" pitchFamily="34" charset="0"/>
                <a:ea typeface="黑体" panose="02010609060101010101" pitchFamily="1" charset="-122"/>
              </a:rPr>
              <a:t>M=0</a:t>
            </a:r>
            <a:r>
              <a:rPr lang="zh-CN" altLang="en-US" sz="2400" b="1">
                <a:solidFill>
                  <a:srgbClr val="FF0000"/>
                </a:solidFill>
                <a:latin typeface="Arial" panose="020B0604020202020204" pitchFamily="34" charset="0"/>
                <a:ea typeface="黑体" panose="02010609060101010101" pitchFamily="1" charset="-122"/>
              </a:rPr>
              <a:t>的第一类页面</a:t>
            </a:r>
            <a:r>
              <a:rPr lang="zh-CN" altLang="en-US" sz="2400" b="1">
                <a:latin typeface="Arial" panose="020B0604020202020204" pitchFamily="34" charset="0"/>
                <a:ea typeface="黑体" panose="02010609060101010101" pitchFamily="1" charset="-122"/>
              </a:rPr>
              <a:t>， 将所遇到的第一个页面作为所选中的淘汰页。 在第一次扫描期间不改变访问位</a:t>
            </a:r>
            <a:r>
              <a:rPr lang="en-US" altLang="zh-CN" sz="2400" b="1">
                <a:latin typeface="Arial" panose="020B0604020202020204" pitchFamily="34" charset="0"/>
                <a:ea typeface="黑体" panose="02010609060101010101" pitchFamily="1" charset="-122"/>
              </a:rPr>
              <a:t>A</a:t>
            </a:r>
            <a:r>
              <a:rPr lang="zh-CN" altLang="en-US" sz="2400" b="1">
                <a:latin typeface="Arial" panose="020B0604020202020204" pitchFamily="34" charset="0"/>
                <a:ea typeface="黑体" panose="02010609060101010101" pitchFamily="1" charset="-122"/>
              </a:rPr>
              <a:t>。</a:t>
            </a:r>
            <a:endParaRPr lang="zh-CN" altLang="en-US" sz="2400" b="1">
              <a:latin typeface="Arial" panose="020B0604020202020204" pitchFamily="34" charset="0"/>
              <a:ea typeface="黑体" panose="02010609060101010101" pitchFamily="1" charset="-122"/>
            </a:endParaRPr>
          </a:p>
          <a:p>
            <a:pPr lvl="0" eaLnBrk="0" hangingPunct="0">
              <a:lnSpc>
                <a:spcPct val="120000"/>
              </a:lnSpc>
              <a:spcBef>
                <a:spcPct val="20000"/>
              </a:spcBef>
            </a:pPr>
            <a:r>
              <a:rPr lang="en-US" altLang="zh-CN" sz="2400" b="1">
                <a:solidFill>
                  <a:srgbClr val="FF00FF"/>
                </a:solidFill>
                <a:latin typeface="Arial" panose="020B0604020202020204" pitchFamily="34" charset="0"/>
                <a:ea typeface="黑体" panose="02010609060101010101" pitchFamily="1" charset="-122"/>
              </a:rPr>
              <a:t>(2) </a:t>
            </a:r>
            <a:r>
              <a:rPr lang="zh-CN" altLang="en-US" sz="2400" b="1">
                <a:latin typeface="Arial" panose="020B0604020202020204" pitchFamily="34" charset="0"/>
                <a:ea typeface="黑体" panose="02010609060101010101" pitchFamily="1" charset="-122"/>
              </a:rPr>
              <a:t>如果第一步失败，即查找一周后未遇到第一类页面， 则开始第二轮扫描，</a:t>
            </a:r>
            <a:r>
              <a:rPr lang="zh-CN" altLang="en-US" sz="2400" b="1">
                <a:solidFill>
                  <a:srgbClr val="FF0000"/>
                </a:solidFill>
                <a:latin typeface="Arial" panose="020B0604020202020204" pitchFamily="34" charset="0"/>
                <a:ea typeface="黑体" panose="02010609060101010101" pitchFamily="1" charset="-122"/>
              </a:rPr>
              <a:t>寻找</a:t>
            </a:r>
            <a:r>
              <a:rPr lang="en-US" altLang="zh-CN" sz="2400" b="1">
                <a:solidFill>
                  <a:srgbClr val="FF0000"/>
                </a:solidFill>
                <a:latin typeface="Arial" panose="020B0604020202020204" pitchFamily="34" charset="0"/>
                <a:ea typeface="黑体" panose="02010609060101010101" pitchFamily="1" charset="-122"/>
              </a:rPr>
              <a:t>A=0</a:t>
            </a:r>
            <a:r>
              <a:rPr lang="zh-CN" altLang="en-US" sz="2400" b="1">
                <a:solidFill>
                  <a:srgbClr val="FF0000"/>
                </a:solidFill>
                <a:latin typeface="Arial" panose="020B0604020202020204" pitchFamily="34" charset="0"/>
                <a:ea typeface="黑体" panose="02010609060101010101" pitchFamily="1" charset="-122"/>
              </a:rPr>
              <a:t>且</a:t>
            </a:r>
            <a:r>
              <a:rPr lang="en-US" altLang="zh-CN" sz="2400" b="1">
                <a:solidFill>
                  <a:srgbClr val="FF0000"/>
                </a:solidFill>
                <a:latin typeface="Arial" panose="020B0604020202020204" pitchFamily="34" charset="0"/>
                <a:ea typeface="黑体" panose="02010609060101010101" pitchFamily="1" charset="-122"/>
              </a:rPr>
              <a:t>M=1</a:t>
            </a:r>
            <a:r>
              <a:rPr lang="zh-CN" altLang="en-US" sz="2400" b="1">
                <a:solidFill>
                  <a:srgbClr val="FF0000"/>
                </a:solidFill>
                <a:latin typeface="Arial" panose="020B0604020202020204" pitchFamily="34" charset="0"/>
                <a:ea typeface="黑体" panose="02010609060101010101" pitchFamily="1" charset="-122"/>
              </a:rPr>
              <a:t>的第二类页面</a:t>
            </a:r>
            <a:r>
              <a:rPr lang="zh-CN" altLang="en-US" sz="2400" b="1">
                <a:latin typeface="Arial" panose="020B0604020202020204" pitchFamily="34" charset="0"/>
                <a:ea typeface="黑体" panose="02010609060101010101" pitchFamily="1" charset="-122"/>
              </a:rPr>
              <a:t>，将所遇到的第一个这类页面作为淘汰页。在第二轮扫描期间，将所有</a:t>
            </a:r>
            <a:r>
              <a:rPr lang="zh-CN" altLang="en-US" sz="2400" b="1">
                <a:solidFill>
                  <a:srgbClr val="FF0000"/>
                </a:solidFill>
                <a:latin typeface="Arial" panose="020B0604020202020204" pitchFamily="34" charset="0"/>
                <a:ea typeface="黑体" panose="02010609060101010101" pitchFamily="1" charset="-122"/>
              </a:rPr>
              <a:t>扫描过的</a:t>
            </a:r>
            <a:r>
              <a:rPr lang="zh-CN" altLang="en-US" sz="2400" b="1">
                <a:latin typeface="Arial" panose="020B0604020202020204" pitchFamily="34" charset="0"/>
                <a:ea typeface="黑体" panose="02010609060101010101" pitchFamily="1" charset="-122"/>
              </a:rPr>
              <a:t>页面的</a:t>
            </a:r>
            <a:r>
              <a:rPr lang="zh-CN" altLang="en-US" sz="2400" b="1">
                <a:solidFill>
                  <a:srgbClr val="FF0000"/>
                </a:solidFill>
                <a:latin typeface="Arial" panose="020B0604020202020204" pitchFamily="34" charset="0"/>
                <a:ea typeface="黑体" panose="02010609060101010101" pitchFamily="1" charset="-122"/>
              </a:rPr>
              <a:t>访问位都置</a:t>
            </a:r>
            <a:r>
              <a:rPr lang="en-US" altLang="zh-CN" sz="2400" b="1">
                <a:solidFill>
                  <a:srgbClr val="FF0000"/>
                </a:solidFill>
                <a:latin typeface="Arial" panose="020B0604020202020204" pitchFamily="34" charset="0"/>
                <a:ea typeface="黑体" panose="02010609060101010101" pitchFamily="1" charset="-122"/>
              </a:rPr>
              <a:t>0</a:t>
            </a:r>
            <a:r>
              <a:rPr lang="zh-CN" altLang="en-US" sz="2400" b="1">
                <a:latin typeface="Arial" panose="020B0604020202020204" pitchFamily="34" charset="0"/>
                <a:ea typeface="黑体" panose="02010609060101010101" pitchFamily="1" charset="-122"/>
              </a:rPr>
              <a:t>。</a:t>
            </a:r>
            <a:endParaRPr lang="zh-CN" altLang="en-US" sz="2400" b="1">
              <a:latin typeface="Arial" panose="020B0604020202020204" pitchFamily="34" charset="0"/>
              <a:ea typeface="黑体" panose="02010609060101010101" pitchFamily="1" charset="-122"/>
            </a:endParaRPr>
          </a:p>
          <a:p>
            <a:pPr lvl="0" eaLnBrk="0" hangingPunct="0">
              <a:lnSpc>
                <a:spcPct val="120000"/>
              </a:lnSpc>
              <a:spcBef>
                <a:spcPct val="20000"/>
              </a:spcBef>
            </a:pPr>
            <a:r>
              <a:rPr lang="en-US" altLang="zh-CN" sz="2400" b="1">
                <a:solidFill>
                  <a:srgbClr val="FF00FF"/>
                </a:solidFill>
                <a:latin typeface="Arial" panose="020B0604020202020204" pitchFamily="34" charset="0"/>
                <a:ea typeface="黑体" panose="02010609060101010101" pitchFamily="1" charset="-122"/>
              </a:rPr>
              <a:t>(3) </a:t>
            </a:r>
            <a:r>
              <a:rPr lang="zh-CN" altLang="en-US" sz="2400" b="1">
                <a:latin typeface="Arial" panose="020B0604020202020204" pitchFamily="34" charset="0"/>
                <a:ea typeface="黑体" panose="02010609060101010101" pitchFamily="1" charset="-122"/>
              </a:rPr>
              <a:t>如果第二步也失败，亦即未找到第二类页面，则将指针返回到开始的位置，并将</a:t>
            </a:r>
            <a:r>
              <a:rPr lang="zh-CN" altLang="en-US" sz="2400" b="1">
                <a:solidFill>
                  <a:srgbClr val="FF0000"/>
                </a:solidFill>
                <a:latin typeface="Arial" panose="020B0604020202020204" pitchFamily="34" charset="0"/>
                <a:ea typeface="黑体" panose="02010609060101010101" pitchFamily="1" charset="-122"/>
              </a:rPr>
              <a:t>所有的访问位复</a:t>
            </a:r>
            <a:r>
              <a:rPr lang="en-US" altLang="zh-CN" sz="2400" b="1">
                <a:solidFill>
                  <a:srgbClr val="FF0000"/>
                </a:solidFill>
                <a:latin typeface="Arial" panose="020B0604020202020204" pitchFamily="34" charset="0"/>
                <a:ea typeface="黑体" panose="02010609060101010101" pitchFamily="1" charset="-122"/>
              </a:rPr>
              <a:t>0</a:t>
            </a:r>
            <a:r>
              <a:rPr lang="zh-CN" altLang="en-US" sz="2400" b="1">
                <a:latin typeface="Arial" panose="020B0604020202020204" pitchFamily="34" charset="0"/>
                <a:ea typeface="黑体" panose="02010609060101010101" pitchFamily="1" charset="-122"/>
              </a:rPr>
              <a:t>。 然后</a:t>
            </a:r>
            <a:r>
              <a:rPr lang="zh-CN" altLang="en-US" sz="2400" b="1">
                <a:solidFill>
                  <a:srgbClr val="FF0000"/>
                </a:solidFill>
                <a:latin typeface="Arial" panose="020B0604020202020204" pitchFamily="34" charset="0"/>
                <a:ea typeface="黑体" panose="02010609060101010101" pitchFamily="1" charset="-122"/>
              </a:rPr>
              <a:t>重复第一步</a:t>
            </a:r>
            <a:r>
              <a:rPr lang="zh-CN" altLang="en-US" sz="2400" b="1">
                <a:latin typeface="Arial" panose="020B0604020202020204" pitchFamily="34" charset="0"/>
                <a:ea typeface="黑体" panose="02010609060101010101" pitchFamily="1" charset="-122"/>
              </a:rPr>
              <a:t>，如果仍失败，必要时</a:t>
            </a:r>
            <a:r>
              <a:rPr lang="zh-CN" altLang="en-US" sz="2400" b="1">
                <a:solidFill>
                  <a:srgbClr val="FF0000"/>
                </a:solidFill>
                <a:latin typeface="Arial" panose="020B0604020202020204" pitchFamily="34" charset="0"/>
                <a:ea typeface="黑体" panose="02010609060101010101" pitchFamily="1" charset="-122"/>
              </a:rPr>
              <a:t>再重复第二步</a:t>
            </a:r>
            <a:r>
              <a:rPr lang="zh-CN" altLang="en-US" sz="2400" b="1">
                <a:latin typeface="Arial" panose="020B0604020202020204" pitchFamily="34" charset="0"/>
                <a:ea typeface="黑体" panose="02010609060101010101" pitchFamily="1" charset="-122"/>
              </a:rPr>
              <a:t>，此时就一定能找到被淘汰的页 </a:t>
            </a:r>
            <a:endParaRPr lang="zh-CN" altLang="en-US" sz="2400" b="1">
              <a:latin typeface="Arial" panose="020B0604020202020204" pitchFamily="34" charset="0"/>
              <a:ea typeface="黑体" panose="02010609060101010101" pitchFamily="1" charset="-122"/>
            </a:endParaRPr>
          </a:p>
        </p:txBody>
      </p:sp>
      <p:sp>
        <p:nvSpPr>
          <p:cNvPr id="20483" name="文本框 7185"/>
          <p:cNvSpPr txBox="1"/>
          <p:nvPr/>
        </p:nvSpPr>
        <p:spPr>
          <a:xfrm>
            <a:off x="82233" y="6305868"/>
            <a:ext cx="1119187" cy="430887"/>
          </a:xfrm>
          <a:prstGeom prst="rect">
            <a:avLst/>
          </a:prstGeom>
          <a:noFill/>
          <a:ln w="76200" cap="flat" cmpd="sng">
            <a:solidFill>
              <a:srgbClr val="000000"/>
            </a:solidFill>
            <a:prstDash val="solid"/>
            <a:miter/>
            <a:headEnd type="none" w="med" len="med"/>
            <a:tailEnd type="none" w="med" len="med"/>
          </a:ln>
        </p:spPr>
        <p:txBody>
          <a:bodyPr wrap="square" lIns="0" tIns="0" rIns="0" bIns="0" anchor="t">
            <a:spAutoFit/>
          </a:bodyPr>
          <a:lstStyle/>
          <a:p>
            <a:pPr lvl="0" indent="0" algn="ctr"/>
            <a:r>
              <a:rPr lang="en-US" altLang="zh-CN" sz="2800" b="1" dirty="0" smtClean="0">
                <a:solidFill>
                  <a:srgbClr val="FF0066"/>
                </a:solidFill>
                <a:latin typeface="Arial Black" panose="020B0A04020102020204" charset="0"/>
                <a:ea typeface="黑体" panose="02010609060101010101" pitchFamily="1" charset="-122"/>
              </a:rPr>
              <a:t>P238</a:t>
            </a:r>
            <a:endParaRPr lang="en-US" altLang="zh-CN" sz="2800" b="1" dirty="0">
              <a:solidFill>
                <a:srgbClr val="FF0066"/>
              </a:solidFill>
              <a:latin typeface="Arial Black" panose="020B0A04020102020204" charset="0"/>
              <a:ea typeface="黑体" panose="02010609060101010101" pitchFamily="1"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61441"/>
          <p:cNvSpPr>
            <a:spLocks noGrp="1"/>
          </p:cNvSpPr>
          <p:nvPr>
            <p:ph type="title"/>
          </p:nvPr>
        </p:nvSpPr>
        <p:spPr>
          <a:xfrm>
            <a:off x="0" y="765175"/>
            <a:ext cx="8229600" cy="561975"/>
          </a:xfrm>
        </p:spPr>
        <p:txBody>
          <a:bodyPr anchor="ctr"/>
          <a:lstStyle/>
          <a:p>
            <a:r>
              <a:rPr lang="zh-CN" altLang="en-US" sz="3200" dirty="0"/>
              <a:t>固定分配、局部置换页面置换算法的比较</a:t>
            </a:r>
            <a:endParaRPr lang="zh-CN" altLang="en-US" sz="3200" dirty="0"/>
          </a:p>
        </p:txBody>
      </p:sp>
      <p:pic>
        <p:nvPicPr>
          <p:cNvPr id="61443" name="内容占位符 61442" descr="8.17"/>
          <p:cNvPicPr>
            <a:picLocks noGrp="1" noChangeAspect="1"/>
          </p:cNvPicPr>
          <p:nvPr>
            <p:ph idx="1"/>
          </p:nvPr>
        </p:nvPicPr>
        <p:blipFill>
          <a:blip r:embed="rId1"/>
          <a:stretch>
            <a:fillRect/>
          </a:stretch>
        </p:blipFill>
        <p:spPr>
          <a:xfrm>
            <a:off x="0" y="1701800"/>
            <a:ext cx="8961438" cy="4819650"/>
          </a:xfrm>
        </p:spPr>
      </p:pic>
      <p:sp>
        <p:nvSpPr>
          <p:cNvPr id="61444" name="文本框 61443"/>
          <p:cNvSpPr txBox="1"/>
          <p:nvPr/>
        </p:nvSpPr>
        <p:spPr>
          <a:xfrm>
            <a:off x="4211638" y="1701800"/>
            <a:ext cx="4408487" cy="1912938"/>
          </a:xfrm>
          <a:prstGeom prst="rect">
            <a:avLst/>
          </a:prstGeom>
          <a:solidFill>
            <a:schemeClr val="bg1">
              <a:alpha val="100000"/>
            </a:schemeClr>
          </a:solidFill>
          <a:ln w="9525">
            <a:noFill/>
          </a:ln>
        </p:spPr>
        <p:txBody>
          <a:bodyPr vert="horz" wrap="square" lIns="0" tIns="0" rIns="0" bIns="0" anchor="t">
            <a:spAutoFit/>
          </a:bodyPr>
          <a:lstStyle/>
          <a:p>
            <a:pPr lvl="0" eaLnBrk="0" hangingPunct="0">
              <a:lnSpc>
                <a:spcPct val="120000"/>
              </a:lnSpc>
              <a:spcBef>
                <a:spcPct val="20000"/>
              </a:spcBef>
            </a:pPr>
            <a:r>
              <a:rPr lang="zh-CN" altLang="en-US" sz="2400" b="1" dirty="0">
                <a:solidFill>
                  <a:srgbClr val="FF00FF"/>
                </a:solidFill>
                <a:latin typeface="Arial" panose="020B0604020202020204" pitchFamily="34" charset="0"/>
                <a:ea typeface="黑体" panose="02010609060101010101" pitchFamily="1" charset="-122"/>
              </a:rPr>
              <a:t>■固定分配：</a:t>
            </a:r>
            <a:r>
              <a:rPr lang="zh-CN" altLang="en-US" sz="2400" b="1" dirty="0">
                <a:latin typeface="Arial" panose="020B0604020202020204" pitchFamily="34" charset="0"/>
                <a:ea typeface="黑体" panose="02010609060101010101" pitchFamily="1" charset="-122"/>
              </a:rPr>
              <a:t>分配的页框数固定，在进程运行过程中不可改变。</a:t>
            </a:r>
            <a:endParaRPr lang="zh-CN" altLang="en-US" sz="2400" b="1" dirty="0">
              <a:latin typeface="Arial" panose="020B0604020202020204" pitchFamily="34" charset="0"/>
              <a:ea typeface="黑体" panose="02010609060101010101" pitchFamily="1" charset="-122"/>
            </a:endParaRPr>
          </a:p>
          <a:p>
            <a:pPr lvl="0" eaLnBrk="0" hangingPunct="0">
              <a:lnSpc>
                <a:spcPct val="120000"/>
              </a:lnSpc>
              <a:spcBef>
                <a:spcPct val="20000"/>
              </a:spcBef>
            </a:pPr>
            <a:r>
              <a:rPr lang="zh-CN" altLang="en-US" sz="2800" b="1" dirty="0">
                <a:solidFill>
                  <a:srgbClr val="FF00FF"/>
                </a:solidFill>
                <a:latin typeface="Arial" panose="020B0604020202020204" pitchFamily="34" charset="0"/>
                <a:ea typeface="宋体" panose="02010600030101010101" pitchFamily="2" charset="-122"/>
              </a:rPr>
              <a:t>■</a:t>
            </a:r>
            <a:r>
              <a:rPr lang="zh-CN" altLang="en-US" sz="2400" b="1" dirty="0">
                <a:solidFill>
                  <a:srgbClr val="FF00FF"/>
                </a:solidFill>
                <a:latin typeface="Arial" panose="020B0604020202020204" pitchFamily="34" charset="0"/>
                <a:ea typeface="黑体" panose="02010609060101010101" pitchFamily="1" charset="-122"/>
              </a:rPr>
              <a:t>局部置换：</a:t>
            </a:r>
            <a:r>
              <a:rPr lang="zh-CN" altLang="en-US" sz="2400" b="1" dirty="0">
                <a:latin typeface="Arial" panose="020B0604020202020204" pitchFamily="34" charset="0"/>
                <a:ea typeface="黑体" panose="02010609060101010101" pitchFamily="1" charset="-122"/>
              </a:rPr>
              <a:t>只在自身的页框中置换</a:t>
            </a:r>
            <a:endParaRPr lang="zh-CN" altLang="en-US" sz="2400" b="1" dirty="0">
              <a:latin typeface="Arial" panose="020B0604020202020204" pitchFamily="34" charset="0"/>
              <a:ea typeface="黑体" panose="02010609060101010101" pitchFamily="1" charset="-122"/>
            </a:endParaRPr>
          </a:p>
        </p:txBody>
      </p:sp>
      <p:sp>
        <p:nvSpPr>
          <p:cNvPr id="20483" name="文本框 7185"/>
          <p:cNvSpPr txBox="1"/>
          <p:nvPr/>
        </p:nvSpPr>
        <p:spPr>
          <a:xfrm>
            <a:off x="82233" y="6305868"/>
            <a:ext cx="1119187" cy="430887"/>
          </a:xfrm>
          <a:prstGeom prst="rect">
            <a:avLst/>
          </a:prstGeom>
          <a:noFill/>
          <a:ln w="76200" cap="flat" cmpd="sng">
            <a:solidFill>
              <a:srgbClr val="000000"/>
            </a:solidFill>
            <a:prstDash val="solid"/>
            <a:miter/>
            <a:headEnd type="none" w="med" len="med"/>
            <a:tailEnd type="none" w="med" len="med"/>
          </a:ln>
        </p:spPr>
        <p:txBody>
          <a:bodyPr wrap="square" lIns="0" tIns="0" rIns="0" bIns="0" anchor="t">
            <a:spAutoFit/>
          </a:bodyPr>
          <a:lstStyle/>
          <a:p>
            <a:pPr lvl="0" indent="0" algn="ctr"/>
            <a:r>
              <a:rPr lang="en-US" altLang="zh-CN" sz="2800" b="1" dirty="0" smtClean="0">
                <a:solidFill>
                  <a:srgbClr val="FF0066"/>
                </a:solidFill>
                <a:latin typeface="Arial Black" panose="020B0A04020102020204" charset="0"/>
                <a:ea typeface="黑体" panose="02010609060101010101" pitchFamily="1" charset="-122"/>
              </a:rPr>
              <a:t>P238</a:t>
            </a:r>
            <a:endParaRPr lang="en-US" altLang="zh-CN" sz="2800" b="1" dirty="0">
              <a:solidFill>
                <a:srgbClr val="FF0066"/>
              </a:solidFill>
              <a:latin typeface="Arial Black" panose="020B0A04020102020204" charset="0"/>
              <a:ea typeface="黑体" panose="02010609060101010101"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44">
                                            <p:txEl>
                                              <p:pRg st="0" end="0"/>
                                            </p:txEl>
                                          </p:spTgt>
                                        </p:tgtEl>
                                        <p:attrNameLst>
                                          <p:attrName>style.visibility</p:attrName>
                                        </p:attrNameLst>
                                      </p:cBhvr>
                                      <p:to>
                                        <p:strVal val="visible"/>
                                      </p:to>
                                    </p:set>
                                    <p:anim calcmode="lin" valueType="num">
                                      <p:cBhvr additive="base">
                                        <p:cTn id="7" dur="500" fill="hold"/>
                                        <p:tgtEl>
                                          <p:spTgt spid="6144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4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44">
                                            <p:txEl>
                                              <p:pRg st="1" end="1"/>
                                            </p:txEl>
                                          </p:spTgt>
                                        </p:tgtEl>
                                        <p:attrNameLst>
                                          <p:attrName>style.visibility</p:attrName>
                                        </p:attrNameLst>
                                      </p:cBhvr>
                                      <p:to>
                                        <p:strVal val="visible"/>
                                      </p:to>
                                    </p:set>
                                    <p:anim calcmode="lin" valueType="num">
                                      <p:cBhvr additive="base">
                                        <p:cTn id="13" dur="500" fill="hold"/>
                                        <p:tgtEl>
                                          <p:spTgt spid="6144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4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标题 41985"/>
          <p:cNvSpPr>
            <a:spLocks noGrp="1"/>
          </p:cNvSpPr>
          <p:nvPr>
            <p:ph type="title"/>
          </p:nvPr>
        </p:nvSpPr>
        <p:spPr/>
        <p:txBody>
          <a:bodyPr anchor="ctr"/>
          <a:p>
            <a:r>
              <a:rPr lang="zh-CN" altLang="en-US" sz="3600" dirty="0"/>
              <a:t>复习</a:t>
            </a:r>
            <a:endParaRPr lang="zh-CN" altLang="en-US" sz="3600" dirty="0"/>
          </a:p>
        </p:txBody>
      </p:sp>
      <p:sp>
        <p:nvSpPr>
          <p:cNvPr id="41987" name="内容占位符 41986"/>
          <p:cNvSpPr>
            <a:spLocks noGrp="1"/>
          </p:cNvSpPr>
          <p:nvPr>
            <p:ph idx="1"/>
          </p:nvPr>
        </p:nvSpPr>
        <p:spPr>
          <a:xfrm>
            <a:off x="1219200" y="1600200"/>
            <a:ext cx="6707188" cy="4525963"/>
          </a:xfrm>
        </p:spPr>
        <p:txBody>
          <a:bodyPr anchor="t"/>
          <a:p>
            <a:r>
              <a:rPr lang="zh-CN" altLang="zh-CN" sz="2800" dirty="0"/>
              <a:t>虚拟页式存储</a:t>
            </a:r>
            <a:endParaRPr lang="zh-CN" altLang="zh-CN" sz="2800" dirty="0"/>
          </a:p>
          <a:p>
            <a:pPr lvl="1"/>
            <a:r>
              <a:rPr lang="zh-CN" altLang="en-US" sz="2400" dirty="0"/>
              <a:t>部分调入</a:t>
            </a:r>
            <a:endParaRPr lang="zh-CN" altLang="en-US" sz="2400" dirty="0"/>
          </a:p>
          <a:p>
            <a:pPr lvl="1"/>
            <a:r>
              <a:rPr lang="zh-CN" altLang="en-US" sz="2400" dirty="0"/>
              <a:t>页面请求</a:t>
            </a:r>
            <a:endParaRPr lang="zh-CN" altLang="en-US" sz="2400" dirty="0"/>
          </a:p>
          <a:p>
            <a:pPr lvl="1"/>
            <a:r>
              <a:rPr lang="zh-CN" altLang="en-US" sz="2400" dirty="0"/>
              <a:t>缺页中断</a:t>
            </a:r>
            <a:endParaRPr lang="zh-CN" altLang="en-US" sz="2400" dirty="0"/>
          </a:p>
          <a:p>
            <a:pPr lvl="1"/>
            <a:r>
              <a:rPr lang="zh-CN" altLang="en-US" sz="2400" dirty="0"/>
              <a:t>页面置换（重点：页面置换算法）</a:t>
            </a:r>
            <a:endParaRPr lang="zh-CN" altLang="en-US" sz="2400" dirty="0"/>
          </a:p>
          <a:p>
            <a:r>
              <a:rPr lang="zh-CN" altLang="en-US" sz="2700" dirty="0"/>
              <a:t>虚拟页式地址转换</a:t>
            </a:r>
            <a:endParaRPr lang="zh-CN" altLang="en-US" sz="2700" dirty="0"/>
          </a:p>
          <a:p>
            <a:pPr lvl="1"/>
            <a:r>
              <a:rPr lang="zh-CN" altLang="en-US" sz="2400" dirty="0"/>
              <a:t>页表：存在位、修改位</a:t>
            </a:r>
            <a:endParaRPr lang="zh-CN" altLang="en-US" sz="2400" dirty="0"/>
          </a:p>
          <a:p>
            <a:pPr lvl="1"/>
            <a:r>
              <a:rPr lang="zh-CN" altLang="en-US" sz="2400" dirty="0"/>
              <a:t>多级页表</a:t>
            </a:r>
            <a:endParaRPr lang="zh-CN" altLang="en-US" sz="2400" dirty="0"/>
          </a:p>
          <a:p>
            <a:pPr lvl="1"/>
            <a:r>
              <a:rPr lang="zh-CN" altLang="en-US" sz="2400" dirty="0"/>
              <a:t>地址转换（图）</a:t>
            </a:r>
            <a:r>
              <a:rPr lang="zh-CN" altLang="en-US" sz="2400" dirty="0">
                <a:sym typeface="+mn-ea"/>
              </a:rPr>
              <a:t>（重点）</a:t>
            </a:r>
            <a:endParaRPr lang="zh-CN" altLang="en-US" sz="2400" dirty="0"/>
          </a:p>
          <a:p>
            <a:endParaRPr lang="zh-CN" altLang="en-US" sz="2800"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987">
                                            <p:txEl>
                                              <p:charRg st="0" end="0"/>
                                            </p:txEl>
                                          </p:spTgt>
                                        </p:tgtEl>
                                        <p:attrNameLst>
                                          <p:attrName>style.visibility</p:attrName>
                                        </p:attrNameLst>
                                      </p:cBhvr>
                                      <p:to>
                                        <p:strVal val="visible"/>
                                      </p:to>
                                    </p:set>
                                    <p:anim calcmode="lin" valueType="num">
                                      <p:cBhvr additive="base">
                                        <p:cTn id="7" dur="500" fill="hold"/>
                                        <p:tgtEl>
                                          <p:spTgt spid="41987">
                                            <p:txEl>
                                              <p:char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1987">
                                            <p:txEl>
                                              <p:char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987">
                                            <p:txEl>
                                              <p:charRg st="1" end="1"/>
                                            </p:txEl>
                                          </p:spTgt>
                                        </p:tgtEl>
                                        <p:attrNameLst>
                                          <p:attrName>style.visibility</p:attrName>
                                        </p:attrNameLst>
                                      </p:cBhvr>
                                      <p:to>
                                        <p:strVal val="visible"/>
                                      </p:to>
                                    </p:set>
                                    <p:anim calcmode="lin" valueType="num">
                                      <p:cBhvr additive="base">
                                        <p:cTn id="13" dur="500" fill="hold"/>
                                        <p:tgtEl>
                                          <p:spTgt spid="41987">
                                            <p:txEl>
                                              <p:char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1987">
                                            <p:txEl>
                                              <p:char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1987">
                                            <p:txEl>
                                              <p:charRg st="2" end="2"/>
                                            </p:txEl>
                                          </p:spTgt>
                                        </p:tgtEl>
                                        <p:attrNameLst>
                                          <p:attrName>style.visibility</p:attrName>
                                        </p:attrNameLst>
                                      </p:cBhvr>
                                      <p:to>
                                        <p:strVal val="visible"/>
                                      </p:to>
                                    </p:set>
                                    <p:anim calcmode="lin" valueType="num">
                                      <p:cBhvr additive="base">
                                        <p:cTn id="19" dur="500" fill="hold"/>
                                        <p:tgtEl>
                                          <p:spTgt spid="41987">
                                            <p:txEl>
                                              <p:char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1987">
                                            <p:txEl>
                                              <p:char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1987">
                                            <p:txEl>
                                              <p:charRg st="3" end="3"/>
                                            </p:txEl>
                                          </p:spTgt>
                                        </p:tgtEl>
                                        <p:attrNameLst>
                                          <p:attrName>style.visibility</p:attrName>
                                        </p:attrNameLst>
                                      </p:cBhvr>
                                      <p:to>
                                        <p:strVal val="visible"/>
                                      </p:to>
                                    </p:set>
                                    <p:anim calcmode="lin" valueType="num">
                                      <p:cBhvr additive="base">
                                        <p:cTn id="25" dur="500" fill="hold"/>
                                        <p:tgtEl>
                                          <p:spTgt spid="41987">
                                            <p:txEl>
                                              <p:char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1987">
                                            <p:txEl>
                                              <p:char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1987">
                                            <p:txEl>
                                              <p:charRg st="4" end="4"/>
                                            </p:txEl>
                                          </p:spTgt>
                                        </p:tgtEl>
                                        <p:attrNameLst>
                                          <p:attrName>style.visibility</p:attrName>
                                        </p:attrNameLst>
                                      </p:cBhvr>
                                      <p:to>
                                        <p:strVal val="visible"/>
                                      </p:to>
                                    </p:set>
                                    <p:anim calcmode="lin" valueType="num">
                                      <p:cBhvr additive="base">
                                        <p:cTn id="31" dur="500" fill="hold"/>
                                        <p:tgtEl>
                                          <p:spTgt spid="41987">
                                            <p:txEl>
                                              <p:char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1987">
                                            <p:txEl>
                                              <p:char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1987">
                                            <p:txEl>
                                              <p:charRg st="5" end="5"/>
                                            </p:txEl>
                                          </p:spTgt>
                                        </p:tgtEl>
                                        <p:attrNameLst>
                                          <p:attrName>style.visibility</p:attrName>
                                        </p:attrNameLst>
                                      </p:cBhvr>
                                      <p:to>
                                        <p:strVal val="visible"/>
                                      </p:to>
                                    </p:set>
                                    <p:anim calcmode="lin" valueType="num">
                                      <p:cBhvr additive="base">
                                        <p:cTn id="37" dur="500" fill="hold"/>
                                        <p:tgtEl>
                                          <p:spTgt spid="41987">
                                            <p:txEl>
                                              <p:char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1987">
                                            <p:txEl>
                                              <p:char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1987">
                                            <p:txEl>
                                              <p:charRg st="6" end="6"/>
                                            </p:txEl>
                                          </p:spTgt>
                                        </p:tgtEl>
                                        <p:attrNameLst>
                                          <p:attrName>style.visibility</p:attrName>
                                        </p:attrNameLst>
                                      </p:cBhvr>
                                      <p:to>
                                        <p:strVal val="visible"/>
                                      </p:to>
                                    </p:set>
                                    <p:anim calcmode="lin" valueType="num">
                                      <p:cBhvr additive="base">
                                        <p:cTn id="43" dur="500" fill="hold"/>
                                        <p:tgtEl>
                                          <p:spTgt spid="41987">
                                            <p:txEl>
                                              <p:char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1987">
                                            <p:txEl>
                                              <p:char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1987">
                                            <p:txEl>
                                              <p:charRg st="7" end="7"/>
                                            </p:txEl>
                                          </p:spTgt>
                                        </p:tgtEl>
                                        <p:attrNameLst>
                                          <p:attrName>style.visibility</p:attrName>
                                        </p:attrNameLst>
                                      </p:cBhvr>
                                      <p:to>
                                        <p:strVal val="visible"/>
                                      </p:to>
                                    </p:set>
                                    <p:anim calcmode="lin" valueType="num">
                                      <p:cBhvr additive="base">
                                        <p:cTn id="49" dur="500" fill="hold"/>
                                        <p:tgtEl>
                                          <p:spTgt spid="41987">
                                            <p:txEl>
                                              <p:char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1987">
                                            <p:txEl>
                                              <p:char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1987">
                                            <p:txEl>
                                              <p:charRg st="8" end="8"/>
                                            </p:txEl>
                                          </p:spTgt>
                                        </p:tgtEl>
                                        <p:attrNameLst>
                                          <p:attrName>style.visibility</p:attrName>
                                        </p:attrNameLst>
                                      </p:cBhvr>
                                      <p:to>
                                        <p:strVal val="visible"/>
                                      </p:to>
                                    </p:set>
                                    <p:anim calcmode="lin" valueType="num">
                                      <p:cBhvr additive="base">
                                        <p:cTn id="55" dur="500" fill="hold"/>
                                        <p:tgtEl>
                                          <p:spTgt spid="41987">
                                            <p:txEl>
                                              <p:char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1987">
                                            <p:txEl>
                                              <p:char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1987">
                                            <p:txEl>
                                              <p:charRg st="66" end="74"/>
                                            </p:txEl>
                                          </p:spTgt>
                                        </p:tgtEl>
                                        <p:attrNameLst>
                                          <p:attrName>style.visibility</p:attrName>
                                        </p:attrNameLst>
                                      </p:cBhvr>
                                      <p:to>
                                        <p:strVal val="visible"/>
                                      </p:to>
                                    </p:set>
                                    <p:anim calcmode="lin" valueType="num">
                                      <p:cBhvr additive="base">
                                        <p:cTn id="61" dur="500" fill="hold"/>
                                        <p:tgtEl>
                                          <p:spTgt spid="41987">
                                            <p:txEl>
                                              <p:charRg st="66" end="7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1987">
                                            <p:txEl>
                                              <p:charRg st="66" end="7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64513"/>
          <p:cNvSpPr>
            <a:spLocks noGrp="1"/>
          </p:cNvSpPr>
          <p:nvPr>
            <p:ph type="title"/>
          </p:nvPr>
        </p:nvSpPr>
        <p:spPr>
          <a:xfrm>
            <a:off x="468313" y="404813"/>
            <a:ext cx="8229600" cy="1143000"/>
          </a:xfrm>
        </p:spPr>
        <p:txBody>
          <a:bodyPr anchor="ctr"/>
          <a:lstStyle/>
          <a:p>
            <a:r>
              <a:rPr lang="zh-CN" altLang="en-US" dirty="0" smtClean="0">
                <a:solidFill>
                  <a:srgbClr val="2D2DFF"/>
                </a:solidFill>
              </a:rPr>
              <a:t>课后  </a:t>
            </a:r>
            <a:r>
              <a:rPr lang="zh-CN" altLang="en-US" dirty="0">
                <a:solidFill>
                  <a:srgbClr val="2D2DFF"/>
                </a:solidFill>
              </a:rPr>
              <a:t>习题</a:t>
            </a:r>
            <a:endParaRPr lang="zh-CN" altLang="en-US" dirty="0">
              <a:solidFill>
                <a:srgbClr val="2D2DFF"/>
              </a:solidFill>
            </a:endParaRPr>
          </a:p>
        </p:txBody>
      </p:sp>
      <p:sp>
        <p:nvSpPr>
          <p:cNvPr id="64515" name="文本框 64514"/>
          <p:cNvSpPr txBox="1"/>
          <p:nvPr/>
        </p:nvSpPr>
        <p:spPr>
          <a:xfrm>
            <a:off x="448434" y="1547813"/>
            <a:ext cx="8281987" cy="3139321"/>
          </a:xfrm>
          <a:prstGeom prst="rect">
            <a:avLst/>
          </a:prstGeom>
          <a:solidFill>
            <a:schemeClr val="bg1">
              <a:alpha val="100000"/>
            </a:schemeClr>
          </a:solidFill>
          <a:ln w="9525">
            <a:noFill/>
          </a:ln>
        </p:spPr>
        <p:txBody>
          <a:bodyPr vert="horz" wrap="square" lIns="0" tIns="0" rIns="0" bIns="0" anchor="t">
            <a:spAutoFit/>
          </a:bodyPr>
          <a:lstStyle/>
          <a:p>
            <a:pPr lvl="0" eaLnBrk="0" hangingPunct="0">
              <a:spcBef>
                <a:spcPct val="50000"/>
              </a:spcBef>
            </a:pPr>
            <a:r>
              <a:rPr lang="zh-CN" altLang="en-US" sz="2400" b="1" dirty="0" smtClean="0">
                <a:solidFill>
                  <a:srgbClr val="FF0000"/>
                </a:solidFill>
                <a:latin typeface="Arial" panose="020B0604020202020204" pitchFamily="34" charset="0"/>
                <a:ea typeface="黑体" panose="02010609060101010101" pitchFamily="1" charset="-122"/>
              </a:rPr>
              <a:t>习题</a:t>
            </a:r>
            <a:r>
              <a:rPr lang="en-US" altLang="zh-CN" sz="2400" b="1" dirty="0" smtClean="0">
                <a:solidFill>
                  <a:srgbClr val="FF0000"/>
                </a:solidFill>
                <a:latin typeface="Arial" panose="020B0604020202020204" pitchFamily="34" charset="0"/>
                <a:ea typeface="黑体" panose="02010609060101010101" pitchFamily="1" charset="-122"/>
              </a:rPr>
              <a:t>4</a:t>
            </a:r>
            <a:r>
              <a:rPr lang="zh-CN" altLang="en-US" sz="2400" b="1" dirty="0" smtClean="0">
                <a:solidFill>
                  <a:srgbClr val="FF0000"/>
                </a:solidFill>
                <a:latin typeface="Arial" panose="020B0604020202020204" pitchFamily="34" charset="0"/>
                <a:ea typeface="黑体" panose="02010609060101010101" pitchFamily="1" charset="-122"/>
              </a:rPr>
              <a:t>：</a:t>
            </a:r>
            <a:r>
              <a:rPr lang="zh-CN" altLang="en-US" sz="2400" b="1" dirty="0" smtClean="0">
                <a:latin typeface="Arial" panose="020B0604020202020204" pitchFamily="34" charset="0"/>
                <a:ea typeface="黑体" panose="02010609060101010101" pitchFamily="1" charset="-122"/>
              </a:rPr>
              <a:t>考虑如下的页访问序列：</a:t>
            </a:r>
            <a:r>
              <a:rPr lang="en-US" altLang="zh-CN" sz="2400" b="1" dirty="0" smtClean="0">
                <a:latin typeface="Arial" panose="020B0604020202020204" pitchFamily="34" charset="0"/>
                <a:ea typeface="黑体" panose="02010609060101010101" pitchFamily="1" charset="-122"/>
              </a:rPr>
              <a:t>7</a:t>
            </a:r>
            <a:r>
              <a:rPr lang="en-US" altLang="zh-CN" sz="2400" b="1" dirty="0" smtClean="0">
                <a:ea typeface="黑体" panose="02010609060101010101" pitchFamily="1" charset="-122"/>
              </a:rPr>
              <a:t>,0,1,2,0,3,0,4,2,3,0,3,2</a:t>
            </a:r>
            <a:endParaRPr lang="en-US" altLang="zh-CN" sz="2400" b="1" dirty="0" smtClean="0">
              <a:ea typeface="黑体" panose="02010609060101010101" pitchFamily="1" charset="-122"/>
            </a:endParaRPr>
          </a:p>
          <a:p>
            <a:pPr lvl="0" eaLnBrk="0" hangingPunct="0">
              <a:spcBef>
                <a:spcPct val="50000"/>
              </a:spcBef>
            </a:pPr>
            <a:r>
              <a:rPr lang="zh-CN" altLang="en-US" sz="2400" b="1" dirty="0" smtClean="0">
                <a:latin typeface="Arial" panose="020B0604020202020204" pitchFamily="34" charset="0"/>
                <a:ea typeface="黑体" panose="02010609060101010101" pitchFamily="1" charset="-122"/>
              </a:rPr>
              <a:t>请画出与图</a:t>
            </a:r>
            <a:r>
              <a:rPr lang="en-US" altLang="zh-CN" sz="2400" b="1" dirty="0" smtClean="0">
                <a:latin typeface="Arial" panose="020B0604020202020204" pitchFamily="34" charset="0"/>
                <a:ea typeface="黑体" panose="02010609060101010101" pitchFamily="1" charset="-122"/>
              </a:rPr>
              <a:t>8.14</a:t>
            </a:r>
            <a:r>
              <a:rPr lang="zh-CN" altLang="en-US" sz="2400" b="1" dirty="0" smtClean="0">
                <a:latin typeface="Arial" panose="020B0604020202020204" pitchFamily="34" charset="0"/>
                <a:ea typeface="黑体" panose="02010609060101010101" pitchFamily="1" charset="-122"/>
              </a:rPr>
              <a:t>类似的图形，说明页框的分配情况</a:t>
            </a:r>
            <a:endParaRPr lang="en-US" altLang="zh-CN" sz="2400" b="1" dirty="0" smtClean="0">
              <a:latin typeface="Arial" panose="020B0604020202020204" pitchFamily="34" charset="0"/>
              <a:ea typeface="黑体" panose="02010609060101010101" pitchFamily="1" charset="-122"/>
            </a:endParaRPr>
          </a:p>
          <a:p>
            <a:pPr lvl="0" eaLnBrk="0" hangingPunct="0">
              <a:spcBef>
                <a:spcPct val="50000"/>
              </a:spcBef>
            </a:pPr>
            <a:r>
              <a:rPr lang="en-US" altLang="zh-CN" sz="2400" dirty="0" err="1" smtClean="0">
                <a:ea typeface="黑体" panose="02010609060101010101" pitchFamily="1" charset="-122"/>
              </a:rPr>
              <a:t>a.FIFO</a:t>
            </a:r>
            <a:r>
              <a:rPr lang="zh-CN" altLang="en-US" sz="2400" dirty="0" smtClean="0">
                <a:ea typeface="黑体" panose="02010609060101010101" pitchFamily="1" charset="-122"/>
              </a:rPr>
              <a:t>（先进先出）算法。</a:t>
            </a:r>
            <a:endParaRPr lang="en-US" altLang="zh-CN" sz="2400" dirty="0" smtClean="0">
              <a:ea typeface="黑体" panose="02010609060101010101" pitchFamily="1" charset="-122"/>
            </a:endParaRPr>
          </a:p>
          <a:p>
            <a:pPr lvl="0" eaLnBrk="0" hangingPunct="0">
              <a:spcBef>
                <a:spcPct val="50000"/>
              </a:spcBef>
            </a:pPr>
            <a:r>
              <a:rPr lang="en-US" altLang="zh-CN" sz="2400" dirty="0" err="1" smtClean="0">
                <a:latin typeface="Arial" panose="020B0604020202020204" pitchFamily="34" charset="0"/>
                <a:ea typeface="黑体" panose="02010609060101010101" pitchFamily="1" charset="-122"/>
              </a:rPr>
              <a:t>b.LRU</a:t>
            </a:r>
            <a:r>
              <a:rPr lang="zh-CN" altLang="en-US" sz="2400" dirty="0" smtClean="0">
                <a:latin typeface="Arial" panose="020B0604020202020204" pitchFamily="34" charset="0"/>
                <a:ea typeface="黑体" panose="02010609060101010101" pitchFamily="1" charset="-122"/>
              </a:rPr>
              <a:t>（最近最少使用）算法</a:t>
            </a:r>
            <a:endParaRPr lang="en-US" altLang="zh-CN" sz="2400" dirty="0" smtClean="0">
              <a:latin typeface="Arial" panose="020B0604020202020204" pitchFamily="34" charset="0"/>
              <a:ea typeface="黑体" panose="02010609060101010101" pitchFamily="1" charset="-122"/>
            </a:endParaRPr>
          </a:p>
          <a:p>
            <a:pPr lvl="0" eaLnBrk="0" hangingPunct="0">
              <a:spcBef>
                <a:spcPct val="50000"/>
              </a:spcBef>
            </a:pPr>
            <a:r>
              <a:rPr lang="en-US" altLang="zh-CN" sz="2400" dirty="0">
                <a:ea typeface="黑体" panose="02010609060101010101" pitchFamily="1" charset="-122"/>
              </a:rPr>
              <a:t>c</a:t>
            </a:r>
            <a:r>
              <a:rPr lang="en-US" altLang="zh-CN" sz="2400" dirty="0" smtClean="0">
                <a:ea typeface="黑体" panose="02010609060101010101" pitchFamily="1" charset="-122"/>
              </a:rPr>
              <a:t>.</a:t>
            </a:r>
            <a:r>
              <a:rPr lang="zh-CN" altLang="en-US" sz="2400" dirty="0" smtClean="0">
                <a:ea typeface="黑体" panose="02010609060101010101" pitchFamily="1" charset="-122"/>
              </a:rPr>
              <a:t>时钟算法</a:t>
            </a:r>
            <a:endParaRPr lang="en-US" altLang="zh-CN" sz="2400" dirty="0" smtClean="0">
              <a:ea typeface="黑体" panose="02010609060101010101" pitchFamily="1" charset="-122"/>
            </a:endParaRPr>
          </a:p>
          <a:p>
            <a:pPr lvl="0" eaLnBrk="0" hangingPunct="0">
              <a:spcBef>
                <a:spcPct val="50000"/>
              </a:spcBef>
            </a:pPr>
            <a:r>
              <a:rPr lang="en-US" altLang="zh-CN" sz="2400" dirty="0">
                <a:latin typeface="Arial" panose="020B0604020202020204" pitchFamily="34" charset="0"/>
                <a:ea typeface="黑体" panose="02010609060101010101" pitchFamily="1" charset="-122"/>
              </a:rPr>
              <a:t>d</a:t>
            </a:r>
            <a:r>
              <a:rPr lang="en-US" altLang="zh-CN" sz="2400" dirty="0" smtClean="0">
                <a:latin typeface="Arial" panose="020B0604020202020204" pitchFamily="34" charset="0"/>
                <a:ea typeface="黑体" panose="02010609060101010101" pitchFamily="1" charset="-122"/>
              </a:rPr>
              <a:t>.</a:t>
            </a:r>
            <a:r>
              <a:rPr lang="zh-CN" altLang="en-US" sz="2400" dirty="0" smtClean="0">
                <a:latin typeface="Arial" panose="020B0604020202020204" pitchFamily="34" charset="0"/>
                <a:ea typeface="黑体" panose="02010609060101010101" pitchFamily="1" charset="-122"/>
              </a:rPr>
              <a:t>最佳（假设后续的页面访问序列是</a:t>
            </a:r>
            <a:r>
              <a:rPr lang="en-US" altLang="zh-CN" sz="2400" dirty="0" smtClean="0">
                <a:latin typeface="Arial" panose="020B0604020202020204" pitchFamily="34" charset="0"/>
                <a:ea typeface="黑体" panose="02010609060101010101" pitchFamily="1" charset="-122"/>
              </a:rPr>
              <a:t>1</a:t>
            </a:r>
            <a:r>
              <a:rPr lang="en-US" altLang="zh-CN" sz="2400" dirty="0" smtClean="0">
                <a:ea typeface="黑体" panose="02010609060101010101" pitchFamily="1" charset="-122"/>
              </a:rPr>
              <a:t>,2,0,1,7,0,1</a:t>
            </a:r>
            <a:r>
              <a:rPr lang="zh-CN" altLang="en-US" sz="2400" dirty="0" smtClean="0">
                <a:latin typeface="Arial" panose="020B0604020202020204" pitchFamily="34" charset="0"/>
                <a:ea typeface="黑体" panose="02010609060101010101" pitchFamily="1" charset="-122"/>
              </a:rPr>
              <a:t>）算法</a:t>
            </a:r>
            <a:endParaRPr lang="zh-CN" altLang="en-US" sz="2400" dirty="0">
              <a:latin typeface="Arial" panose="020B0604020202020204" pitchFamily="34" charset="0"/>
              <a:ea typeface="黑体" panose="02010609060101010101" pitchFamily="1"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66561"/>
          <p:cNvSpPr>
            <a:spLocks noGrp="1"/>
          </p:cNvSpPr>
          <p:nvPr>
            <p:ph type="title"/>
          </p:nvPr>
        </p:nvSpPr>
        <p:spPr>
          <a:xfrm>
            <a:off x="468313" y="404813"/>
            <a:ext cx="8229600" cy="1143000"/>
          </a:xfrm>
        </p:spPr>
        <p:txBody>
          <a:bodyPr anchor="ctr"/>
          <a:lstStyle/>
          <a:p>
            <a:r>
              <a:rPr lang="zh-CN" altLang="en-US" dirty="0">
                <a:solidFill>
                  <a:srgbClr val="2D2DFF"/>
                </a:solidFill>
              </a:rPr>
              <a:t>虚拟存储管理  习题</a:t>
            </a:r>
            <a:endParaRPr lang="zh-CN" altLang="en-US" dirty="0">
              <a:solidFill>
                <a:srgbClr val="2D2DFF"/>
              </a:solidFill>
            </a:endParaRPr>
          </a:p>
        </p:txBody>
      </p:sp>
      <p:sp>
        <p:nvSpPr>
          <p:cNvPr id="66563" name="文本框 66562"/>
          <p:cNvSpPr txBox="1"/>
          <p:nvPr/>
        </p:nvSpPr>
        <p:spPr>
          <a:xfrm>
            <a:off x="468313" y="1557338"/>
            <a:ext cx="8281987" cy="3286125"/>
          </a:xfrm>
          <a:prstGeom prst="rect">
            <a:avLst/>
          </a:prstGeom>
          <a:noFill/>
          <a:ln w="9525">
            <a:noFill/>
          </a:ln>
        </p:spPr>
        <p:txBody>
          <a:bodyPr vert="horz" wrap="square" lIns="0" tIns="0" rIns="0" bIns="0" anchor="t">
            <a:spAutoFit/>
          </a:bodyPr>
          <a:lstStyle/>
          <a:p>
            <a:pPr lvl="0" eaLnBrk="0" hangingPunct="0">
              <a:spcBef>
                <a:spcPct val="50000"/>
              </a:spcBef>
            </a:pPr>
            <a:r>
              <a:rPr lang="zh-CN" altLang="en-US" sz="2400" b="1" dirty="0">
                <a:solidFill>
                  <a:srgbClr val="FF0000"/>
                </a:solidFill>
                <a:latin typeface="Arial" panose="020B0604020202020204" pitchFamily="34" charset="0"/>
                <a:ea typeface="黑体" panose="02010609060101010101" pitchFamily="1" charset="-122"/>
              </a:rPr>
              <a:t>习题</a:t>
            </a:r>
            <a:r>
              <a:rPr lang="en-US" altLang="zh-CN" sz="2400" b="1" dirty="0">
                <a:solidFill>
                  <a:srgbClr val="FF0000"/>
                </a:solidFill>
                <a:latin typeface="Arial" panose="020B0604020202020204" pitchFamily="34" charset="0"/>
                <a:ea typeface="黑体" panose="02010609060101010101" pitchFamily="1" charset="-122"/>
              </a:rPr>
              <a:t>2</a:t>
            </a:r>
            <a:r>
              <a:rPr lang="zh-CN" altLang="en-US" sz="2400" b="1" dirty="0">
                <a:solidFill>
                  <a:srgbClr val="FF0000"/>
                </a:solidFill>
                <a:latin typeface="Arial" panose="020B0604020202020204" pitchFamily="34" charset="0"/>
                <a:ea typeface="黑体" panose="02010609060101010101" pitchFamily="1" charset="-122"/>
              </a:rPr>
              <a:t>：</a:t>
            </a:r>
            <a:r>
              <a:rPr lang="zh-CN" altLang="en-US" sz="2400" b="1" dirty="0">
                <a:latin typeface="Arial" panose="020B0604020202020204" pitchFamily="34" charset="0"/>
                <a:ea typeface="黑体" panose="02010609060101010101" pitchFamily="1" charset="-122"/>
              </a:rPr>
              <a:t>在一个采用分页式虚拟存储管理的系统中，有一用户作业，它依次要访问的字地址序列是：</a:t>
            </a:r>
            <a:r>
              <a:rPr lang="en-US" altLang="zh-CN" sz="2400" b="1" dirty="0">
                <a:latin typeface="Arial" panose="020B0604020202020204" pitchFamily="34" charset="0"/>
                <a:ea typeface="黑体" panose="02010609060101010101" pitchFamily="1" charset="-122"/>
              </a:rPr>
              <a:t>115</a:t>
            </a:r>
            <a:r>
              <a:rPr lang="zh-CN" altLang="en-US" sz="2400" b="1" dirty="0">
                <a:latin typeface="Arial" panose="020B0604020202020204" pitchFamily="34" charset="0"/>
                <a:ea typeface="黑体" panose="02010609060101010101" pitchFamily="1" charset="-122"/>
              </a:rPr>
              <a:t>，</a:t>
            </a:r>
            <a:r>
              <a:rPr lang="en-US" altLang="zh-CN" sz="2400" b="1" dirty="0">
                <a:latin typeface="Arial" panose="020B0604020202020204" pitchFamily="34" charset="0"/>
                <a:ea typeface="黑体" panose="02010609060101010101" pitchFamily="1" charset="-122"/>
              </a:rPr>
              <a:t>228</a:t>
            </a:r>
            <a:r>
              <a:rPr lang="zh-CN" altLang="en-US" sz="2400" b="1" dirty="0">
                <a:latin typeface="Arial" panose="020B0604020202020204" pitchFamily="34" charset="0"/>
                <a:ea typeface="黑体" panose="02010609060101010101" pitchFamily="1" charset="-122"/>
              </a:rPr>
              <a:t>，</a:t>
            </a:r>
            <a:r>
              <a:rPr lang="en-US" altLang="zh-CN" sz="2400" b="1" dirty="0">
                <a:latin typeface="Arial" panose="020B0604020202020204" pitchFamily="34" charset="0"/>
                <a:ea typeface="黑体" panose="02010609060101010101" pitchFamily="1" charset="-122"/>
              </a:rPr>
              <a:t>120</a:t>
            </a:r>
            <a:r>
              <a:rPr lang="zh-CN" altLang="en-US" sz="2400" b="1" dirty="0">
                <a:latin typeface="Arial" panose="020B0604020202020204" pitchFamily="34" charset="0"/>
                <a:ea typeface="黑体" panose="02010609060101010101" pitchFamily="1" charset="-122"/>
              </a:rPr>
              <a:t>，</a:t>
            </a:r>
            <a:r>
              <a:rPr lang="en-US" altLang="zh-CN" sz="2400" b="1" dirty="0">
                <a:latin typeface="Arial" panose="020B0604020202020204" pitchFamily="34" charset="0"/>
                <a:ea typeface="黑体" panose="02010609060101010101" pitchFamily="1" charset="-122"/>
              </a:rPr>
              <a:t>88</a:t>
            </a:r>
            <a:r>
              <a:rPr lang="zh-CN" altLang="en-US" sz="2400" b="1" dirty="0">
                <a:latin typeface="Arial" panose="020B0604020202020204" pitchFamily="34" charset="0"/>
                <a:ea typeface="黑体" panose="02010609060101010101" pitchFamily="1" charset="-122"/>
              </a:rPr>
              <a:t>，</a:t>
            </a:r>
            <a:r>
              <a:rPr lang="en-US" altLang="zh-CN" sz="2400" b="1" dirty="0">
                <a:latin typeface="Arial" panose="020B0604020202020204" pitchFamily="34" charset="0"/>
                <a:ea typeface="黑体" panose="02010609060101010101" pitchFamily="1" charset="-122"/>
              </a:rPr>
              <a:t>446</a:t>
            </a:r>
            <a:r>
              <a:rPr lang="zh-CN" altLang="en-US" sz="2400" b="1" dirty="0">
                <a:latin typeface="Arial" panose="020B0604020202020204" pitchFamily="34" charset="0"/>
                <a:ea typeface="黑体" panose="02010609060101010101" pitchFamily="1" charset="-122"/>
              </a:rPr>
              <a:t>，</a:t>
            </a:r>
            <a:r>
              <a:rPr lang="en-US" altLang="zh-CN" sz="2400" b="1" dirty="0">
                <a:latin typeface="Arial" panose="020B0604020202020204" pitchFamily="34" charset="0"/>
                <a:ea typeface="黑体" panose="02010609060101010101" pitchFamily="1" charset="-122"/>
              </a:rPr>
              <a:t>102</a:t>
            </a:r>
            <a:r>
              <a:rPr lang="zh-CN" altLang="en-US" sz="2400" b="1" dirty="0">
                <a:latin typeface="Arial" panose="020B0604020202020204" pitchFamily="34" charset="0"/>
                <a:ea typeface="黑体" panose="02010609060101010101" pitchFamily="1" charset="-122"/>
              </a:rPr>
              <a:t>，</a:t>
            </a:r>
            <a:r>
              <a:rPr lang="en-US" altLang="zh-CN" sz="2400" b="1" dirty="0">
                <a:latin typeface="Arial" panose="020B0604020202020204" pitchFamily="34" charset="0"/>
                <a:ea typeface="黑体" panose="02010609060101010101" pitchFamily="1" charset="-122"/>
              </a:rPr>
              <a:t>321</a:t>
            </a:r>
            <a:r>
              <a:rPr lang="zh-CN" altLang="en-US" sz="2400" b="1" dirty="0">
                <a:latin typeface="Arial" panose="020B0604020202020204" pitchFamily="34" charset="0"/>
                <a:ea typeface="黑体" panose="02010609060101010101" pitchFamily="1" charset="-122"/>
              </a:rPr>
              <a:t>，</a:t>
            </a:r>
            <a:r>
              <a:rPr lang="en-US" altLang="zh-CN" sz="2400" b="1" dirty="0">
                <a:latin typeface="Arial" panose="020B0604020202020204" pitchFamily="34" charset="0"/>
                <a:ea typeface="黑体" panose="02010609060101010101" pitchFamily="1" charset="-122"/>
              </a:rPr>
              <a:t>432</a:t>
            </a:r>
            <a:r>
              <a:rPr lang="zh-CN" altLang="en-US" sz="2400" b="1" dirty="0">
                <a:latin typeface="Arial" panose="020B0604020202020204" pitchFamily="34" charset="0"/>
                <a:ea typeface="黑体" panose="02010609060101010101" pitchFamily="1" charset="-122"/>
              </a:rPr>
              <a:t>，</a:t>
            </a:r>
            <a:r>
              <a:rPr lang="en-US" altLang="zh-CN" sz="2400" b="1" dirty="0">
                <a:latin typeface="Arial" panose="020B0604020202020204" pitchFamily="34" charset="0"/>
                <a:ea typeface="黑体" panose="02010609060101010101" pitchFamily="1" charset="-122"/>
              </a:rPr>
              <a:t>260</a:t>
            </a:r>
            <a:r>
              <a:rPr lang="zh-CN" altLang="en-US" sz="2400" b="1" dirty="0">
                <a:latin typeface="Arial" panose="020B0604020202020204" pitchFamily="34" charset="0"/>
                <a:ea typeface="黑体" panose="02010609060101010101" pitchFamily="1" charset="-122"/>
              </a:rPr>
              <a:t>，</a:t>
            </a:r>
            <a:r>
              <a:rPr lang="en-US" altLang="zh-CN" sz="2400" b="1" dirty="0">
                <a:latin typeface="Arial" panose="020B0604020202020204" pitchFamily="34" charset="0"/>
                <a:ea typeface="黑体" panose="02010609060101010101" pitchFamily="1" charset="-122"/>
              </a:rPr>
              <a:t>167</a:t>
            </a:r>
            <a:r>
              <a:rPr lang="zh-CN" altLang="en-US" sz="2400" b="1" dirty="0">
                <a:latin typeface="Arial" panose="020B0604020202020204" pitchFamily="34" charset="0"/>
                <a:ea typeface="黑体" panose="02010609060101010101" pitchFamily="1" charset="-122"/>
              </a:rPr>
              <a:t>。若分配给作业可使用的主存空间共</a:t>
            </a:r>
            <a:r>
              <a:rPr lang="en-US" altLang="zh-CN" sz="2400" b="1" dirty="0">
                <a:latin typeface="Arial" panose="020B0604020202020204" pitchFamily="34" charset="0"/>
                <a:ea typeface="黑体" panose="02010609060101010101" pitchFamily="1" charset="-122"/>
              </a:rPr>
              <a:t>300</a:t>
            </a:r>
            <a:r>
              <a:rPr lang="zh-CN" altLang="en-US" sz="2400" b="1" dirty="0">
                <a:latin typeface="Arial" panose="020B0604020202020204" pitchFamily="34" charset="0"/>
                <a:ea typeface="黑体" panose="02010609060101010101" pitchFamily="1" charset="-122"/>
              </a:rPr>
              <a:t>个字，作业的页面大小为</a:t>
            </a:r>
            <a:r>
              <a:rPr lang="en-US" altLang="zh-CN" sz="2400" b="1" dirty="0">
                <a:latin typeface="Arial" panose="020B0604020202020204" pitchFamily="34" charset="0"/>
                <a:ea typeface="黑体" panose="02010609060101010101" pitchFamily="1" charset="-122"/>
              </a:rPr>
              <a:t>100</a:t>
            </a:r>
            <a:r>
              <a:rPr lang="zh-CN" altLang="en-US" sz="2400" b="1" dirty="0">
                <a:latin typeface="Arial" panose="020B0604020202020204" pitchFamily="34" charset="0"/>
                <a:ea typeface="黑体" panose="02010609060101010101" pitchFamily="1" charset="-122"/>
              </a:rPr>
              <a:t>个字，且第</a:t>
            </a:r>
            <a:r>
              <a:rPr lang="en-US" altLang="zh-CN" sz="2400" b="1" dirty="0">
                <a:latin typeface="Arial" panose="020B0604020202020204" pitchFamily="34" charset="0"/>
                <a:ea typeface="黑体" panose="02010609060101010101" pitchFamily="1" charset="-122"/>
              </a:rPr>
              <a:t>0</a:t>
            </a:r>
            <a:r>
              <a:rPr lang="zh-CN" altLang="en-US" sz="2400" b="1" dirty="0">
                <a:latin typeface="Arial" panose="020B0604020202020204" pitchFamily="34" charset="0"/>
                <a:ea typeface="黑体" panose="02010609060101010101" pitchFamily="1" charset="-122"/>
              </a:rPr>
              <a:t>页已经装人主存，请回答下列问题：</a:t>
            </a:r>
            <a:br>
              <a:rPr lang="zh-CN" altLang="en-US" sz="2400" b="1" dirty="0">
                <a:latin typeface="Arial" panose="020B0604020202020204" pitchFamily="34" charset="0"/>
                <a:ea typeface="黑体" panose="02010609060101010101" pitchFamily="1" charset="-122"/>
              </a:rPr>
            </a:br>
            <a:r>
              <a:rPr lang="zh-CN" altLang="en-US" sz="2400" b="1" dirty="0">
                <a:latin typeface="Arial" panose="020B0604020202020204" pitchFamily="34" charset="0"/>
                <a:ea typeface="黑体" panose="02010609060101010101" pitchFamily="1" charset="-122"/>
              </a:rPr>
              <a:t>（</a:t>
            </a:r>
            <a:r>
              <a:rPr lang="en-US" altLang="zh-CN" sz="2400" b="1" dirty="0">
                <a:latin typeface="Arial" panose="020B0604020202020204" pitchFamily="34" charset="0"/>
                <a:ea typeface="黑体" panose="02010609060101010101" pitchFamily="1" charset="-122"/>
              </a:rPr>
              <a:t>1</a:t>
            </a:r>
            <a:r>
              <a:rPr lang="zh-CN" altLang="en-US" sz="2400" b="1" dirty="0">
                <a:latin typeface="Arial" panose="020B0604020202020204" pitchFamily="34" charset="0"/>
                <a:ea typeface="黑体" panose="02010609060101010101" pitchFamily="1" charset="-122"/>
              </a:rPr>
              <a:t>）按</a:t>
            </a:r>
            <a:r>
              <a:rPr lang="en-US" altLang="zh-CN" sz="2400" b="1" dirty="0">
                <a:latin typeface="Arial" panose="020B0604020202020204" pitchFamily="34" charset="0"/>
                <a:ea typeface="黑体" panose="02010609060101010101" pitchFamily="1" charset="-122"/>
              </a:rPr>
              <a:t>FIFO</a:t>
            </a:r>
            <a:r>
              <a:rPr lang="zh-CN" altLang="en-US" sz="2400" b="1" dirty="0">
                <a:latin typeface="Arial" panose="020B0604020202020204" pitchFamily="34" charset="0"/>
                <a:ea typeface="黑体" panose="02010609060101010101" pitchFamily="1" charset="-122"/>
              </a:rPr>
              <a:t>页面调度算法将产生多少次缺页中断？写出依次淘汰的页号。</a:t>
            </a:r>
            <a:br>
              <a:rPr lang="zh-CN" altLang="en-US" sz="2400" b="1" dirty="0">
                <a:latin typeface="Arial" panose="020B0604020202020204" pitchFamily="34" charset="0"/>
                <a:ea typeface="黑体" panose="02010609060101010101" pitchFamily="1" charset="-122"/>
              </a:rPr>
            </a:br>
            <a:r>
              <a:rPr lang="zh-CN" altLang="en-US" sz="2400" b="1" dirty="0">
                <a:latin typeface="Arial" panose="020B0604020202020204" pitchFamily="34" charset="0"/>
                <a:ea typeface="黑体" panose="02010609060101010101" pitchFamily="1" charset="-122"/>
              </a:rPr>
              <a:t>（</a:t>
            </a:r>
            <a:r>
              <a:rPr lang="en-US" altLang="zh-CN" sz="2400" b="1" dirty="0">
                <a:latin typeface="Arial" panose="020B0604020202020204" pitchFamily="34" charset="0"/>
                <a:ea typeface="黑体" panose="02010609060101010101" pitchFamily="1" charset="-122"/>
              </a:rPr>
              <a:t>2</a:t>
            </a:r>
            <a:r>
              <a:rPr lang="zh-CN" altLang="en-US" sz="2400" b="1" dirty="0">
                <a:latin typeface="Arial" panose="020B0604020202020204" pitchFamily="34" charset="0"/>
                <a:ea typeface="黑体" panose="02010609060101010101" pitchFamily="1" charset="-122"/>
              </a:rPr>
              <a:t>）按</a:t>
            </a:r>
            <a:r>
              <a:rPr lang="en-US" altLang="zh-CN" sz="2400" b="1" dirty="0">
                <a:latin typeface="Arial" panose="020B0604020202020204" pitchFamily="34" charset="0"/>
                <a:ea typeface="黑体" panose="02010609060101010101" pitchFamily="1" charset="-122"/>
              </a:rPr>
              <a:t>LRU</a:t>
            </a:r>
            <a:r>
              <a:rPr lang="zh-CN" altLang="en-US" sz="2400" b="1" dirty="0">
                <a:latin typeface="Arial" panose="020B0604020202020204" pitchFamily="34" charset="0"/>
                <a:ea typeface="黑体" panose="02010609060101010101" pitchFamily="1" charset="-122"/>
              </a:rPr>
              <a:t>页面调度算法将产生多少次缺页中断？写出依次淘汰的页号。</a:t>
            </a:r>
            <a:endParaRPr lang="zh-CN" altLang="en-US" sz="2400" b="1" dirty="0">
              <a:latin typeface="Arial" panose="020B0604020202020204" pitchFamily="34" charset="0"/>
              <a:ea typeface="黑体" panose="02010609060101010101" pitchFamily="1"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64513"/>
          <p:cNvSpPr>
            <a:spLocks noGrp="1"/>
          </p:cNvSpPr>
          <p:nvPr>
            <p:ph type="title"/>
          </p:nvPr>
        </p:nvSpPr>
        <p:spPr>
          <a:xfrm>
            <a:off x="468313" y="404813"/>
            <a:ext cx="8229600" cy="1143000"/>
          </a:xfrm>
        </p:spPr>
        <p:txBody>
          <a:bodyPr anchor="ctr"/>
          <a:lstStyle/>
          <a:p>
            <a:r>
              <a:rPr lang="zh-CN" altLang="en-US" dirty="0">
                <a:solidFill>
                  <a:srgbClr val="2D2DFF"/>
                </a:solidFill>
              </a:rPr>
              <a:t>虚拟存储管理  习题</a:t>
            </a:r>
            <a:endParaRPr lang="zh-CN" altLang="en-US" dirty="0">
              <a:solidFill>
                <a:srgbClr val="2D2DFF"/>
              </a:solidFill>
            </a:endParaRPr>
          </a:p>
        </p:txBody>
      </p:sp>
      <p:sp>
        <p:nvSpPr>
          <p:cNvPr id="64515" name="文本框 64514"/>
          <p:cNvSpPr txBox="1"/>
          <p:nvPr/>
        </p:nvSpPr>
        <p:spPr>
          <a:xfrm>
            <a:off x="468313" y="1339850"/>
            <a:ext cx="8281987" cy="5111750"/>
          </a:xfrm>
          <a:prstGeom prst="rect">
            <a:avLst/>
          </a:prstGeom>
          <a:solidFill>
            <a:schemeClr val="bg1">
              <a:alpha val="100000"/>
            </a:schemeClr>
          </a:solidFill>
          <a:ln w="9525">
            <a:noFill/>
          </a:ln>
        </p:spPr>
        <p:txBody>
          <a:bodyPr vert="horz" wrap="square" lIns="0" tIns="0" rIns="0" bIns="0" anchor="t">
            <a:spAutoFit/>
          </a:bodyPr>
          <a:lstStyle/>
          <a:p>
            <a:pPr lvl="0" eaLnBrk="0" hangingPunct="0">
              <a:spcBef>
                <a:spcPct val="50000"/>
              </a:spcBef>
            </a:pPr>
            <a:r>
              <a:rPr lang="zh-CN" altLang="en-US" sz="2400" b="1">
                <a:solidFill>
                  <a:srgbClr val="FF0000"/>
                </a:solidFill>
                <a:latin typeface="Arial" panose="020B0604020202020204" pitchFamily="34" charset="0"/>
                <a:ea typeface="黑体" panose="02010609060101010101" pitchFamily="1" charset="-122"/>
              </a:rPr>
              <a:t>习题</a:t>
            </a:r>
            <a:r>
              <a:rPr lang="en-US" altLang="zh-CN" sz="2400" b="1">
                <a:solidFill>
                  <a:srgbClr val="FF0000"/>
                </a:solidFill>
                <a:latin typeface="Arial" panose="020B0604020202020204" pitchFamily="34" charset="0"/>
                <a:ea typeface="黑体" panose="02010609060101010101" pitchFamily="1" charset="-122"/>
              </a:rPr>
              <a:t>1</a:t>
            </a:r>
            <a:r>
              <a:rPr lang="zh-CN" altLang="en-US" sz="2400" b="1">
                <a:solidFill>
                  <a:srgbClr val="FF0000"/>
                </a:solidFill>
                <a:latin typeface="Arial" panose="020B0604020202020204" pitchFamily="34" charset="0"/>
                <a:ea typeface="黑体" panose="02010609060101010101" pitchFamily="1" charset="-122"/>
              </a:rPr>
              <a:t>：</a:t>
            </a:r>
            <a:r>
              <a:rPr lang="zh-CN" altLang="en-US" sz="2400" b="1">
                <a:latin typeface="Arial" panose="020B0604020202020204" pitchFamily="34" charset="0"/>
                <a:ea typeface="黑体" panose="02010609060101010101" pitchFamily="1" charset="-122"/>
              </a:rPr>
              <a:t>有一个程序要把 </a:t>
            </a:r>
            <a:r>
              <a:rPr lang="en-US" altLang="zh-CN" sz="2400" b="1">
                <a:latin typeface="Arial" panose="020B0604020202020204" pitchFamily="34" charset="0"/>
                <a:ea typeface="黑体" panose="02010609060101010101" pitchFamily="1" charset="-122"/>
              </a:rPr>
              <a:t>100 X100</a:t>
            </a:r>
            <a:r>
              <a:rPr lang="zh-CN" altLang="en-US" sz="2400" b="1">
                <a:latin typeface="Arial" panose="020B0604020202020204" pitchFamily="34" charset="0"/>
                <a:ea typeface="黑体" panose="02010609060101010101" pitchFamily="1" charset="-122"/>
              </a:rPr>
              <a:t>的数组置初值“</a:t>
            </a:r>
            <a:r>
              <a:rPr lang="en-US" altLang="zh-CN" sz="2400" b="1">
                <a:latin typeface="Arial" panose="020B0604020202020204" pitchFamily="34" charset="0"/>
                <a:ea typeface="黑体" panose="02010609060101010101" pitchFamily="1" charset="-122"/>
              </a:rPr>
              <a:t>0”</a:t>
            </a:r>
            <a:r>
              <a:rPr lang="zh-CN" altLang="en-US" sz="2400" b="1">
                <a:latin typeface="Arial" panose="020B0604020202020204" pitchFamily="34" charset="0"/>
                <a:ea typeface="黑体" panose="02010609060101010101" pitchFamily="1" charset="-122"/>
              </a:rPr>
              <a:t>，现假定有两个主存块可用来存放数组中的元素，每个主存块可以存放</a:t>
            </a:r>
            <a:r>
              <a:rPr lang="en-US" altLang="zh-CN" sz="2400" b="1">
                <a:latin typeface="Arial" panose="020B0604020202020204" pitchFamily="34" charset="0"/>
                <a:ea typeface="黑体" panose="02010609060101010101" pitchFamily="1" charset="-122"/>
              </a:rPr>
              <a:t>200</a:t>
            </a:r>
            <a:r>
              <a:rPr lang="zh-CN" altLang="en-US" sz="2400" b="1">
                <a:latin typeface="Arial" panose="020B0604020202020204" pitchFamily="34" charset="0"/>
                <a:ea typeface="黑体" panose="02010609060101010101" pitchFamily="1" charset="-122"/>
              </a:rPr>
              <a:t>个数组元素，数组中的元素按行编址。两个主存块的初始状态都为空，若程序编制如下：</a:t>
            </a:r>
            <a:br>
              <a:rPr lang="zh-CN" altLang="en-US" sz="2400" b="1">
                <a:latin typeface="Arial" panose="020B0604020202020204" pitchFamily="34" charset="0"/>
                <a:ea typeface="黑体" panose="02010609060101010101" pitchFamily="1" charset="-122"/>
              </a:rPr>
            </a:br>
            <a:r>
              <a:rPr lang="zh-CN" altLang="en-US" sz="2400" b="1">
                <a:latin typeface="Arial" panose="020B0604020202020204" pitchFamily="34" charset="0"/>
                <a:ea typeface="黑体" panose="02010609060101010101" pitchFamily="1" charset="-122"/>
              </a:rPr>
              <a:t>（</a:t>
            </a:r>
            <a:r>
              <a:rPr lang="en-US" altLang="zh-CN" sz="2400" b="1">
                <a:latin typeface="Arial" panose="020B0604020202020204" pitchFamily="34" charset="0"/>
                <a:ea typeface="黑体" panose="02010609060101010101" pitchFamily="1" charset="-122"/>
              </a:rPr>
              <a:t>1</a:t>
            </a:r>
            <a:r>
              <a:rPr lang="zh-CN" altLang="en-US" sz="2400" b="1">
                <a:latin typeface="Arial" panose="020B0604020202020204" pitchFamily="34" charset="0"/>
                <a:ea typeface="黑体" panose="02010609060101010101" pitchFamily="1" charset="-122"/>
              </a:rPr>
              <a:t>）</a:t>
            </a:r>
            <a:r>
              <a:rPr lang="en-US" altLang="zh-CN" sz="2400" b="1">
                <a:latin typeface="Arial" panose="020B0604020202020204" pitchFamily="34" charset="0"/>
                <a:ea typeface="黑体" panose="02010609060101010101" pitchFamily="1" charset="-122"/>
              </a:rPr>
              <a:t>Var A</a:t>
            </a:r>
            <a:r>
              <a:rPr lang="zh-CN" altLang="en-US" sz="2400" b="1">
                <a:latin typeface="Arial" panose="020B0604020202020204" pitchFamily="34" charset="0"/>
                <a:ea typeface="黑体" panose="02010609060101010101" pitchFamily="1" charset="-122"/>
              </a:rPr>
              <a:t>：</a:t>
            </a:r>
            <a:r>
              <a:rPr lang="en-US" altLang="zh-CN" sz="2400" b="1">
                <a:latin typeface="Arial" panose="020B0604020202020204" pitchFamily="34" charset="0"/>
                <a:ea typeface="黑体" panose="02010609060101010101" pitchFamily="1" charset="-122"/>
              </a:rPr>
              <a:t>array</a:t>
            </a:r>
            <a:r>
              <a:rPr lang="zh-CN" altLang="en-US" sz="2400" b="1">
                <a:latin typeface="Arial" panose="020B0604020202020204" pitchFamily="34" charset="0"/>
                <a:ea typeface="黑体" panose="02010609060101010101" pitchFamily="1" charset="-122"/>
              </a:rPr>
              <a:t>［</a:t>
            </a:r>
            <a:r>
              <a:rPr lang="en-US" altLang="zh-CN" sz="2400" b="1">
                <a:latin typeface="Arial" panose="020B0604020202020204" pitchFamily="34" charset="0"/>
                <a:ea typeface="黑体" panose="02010609060101010101" pitchFamily="1" charset="-122"/>
              </a:rPr>
              <a:t>1..100] of array</a:t>
            </a:r>
            <a:r>
              <a:rPr lang="zh-CN" altLang="en-US" sz="2400" b="1">
                <a:latin typeface="Arial" panose="020B0604020202020204" pitchFamily="34" charset="0"/>
                <a:ea typeface="黑体" panose="02010609060101010101" pitchFamily="1" charset="-122"/>
              </a:rPr>
              <a:t>［</a:t>
            </a:r>
            <a:r>
              <a:rPr lang="en-US" altLang="zh-CN" sz="2400" b="1">
                <a:latin typeface="Arial" panose="020B0604020202020204" pitchFamily="34" charset="0"/>
                <a:ea typeface="黑体" panose="02010609060101010101" pitchFamily="1" charset="-122"/>
              </a:rPr>
              <a:t>1..100</a:t>
            </a:r>
            <a:r>
              <a:rPr lang="zh-CN" altLang="en-US" sz="2400" b="1">
                <a:latin typeface="Arial" panose="020B0604020202020204" pitchFamily="34" charset="0"/>
                <a:ea typeface="黑体" panose="02010609060101010101" pitchFamily="1" charset="-122"/>
              </a:rPr>
              <a:t>］</a:t>
            </a:r>
            <a:r>
              <a:rPr lang="en-US" altLang="zh-CN" sz="2400" b="1">
                <a:latin typeface="Arial" panose="020B0604020202020204" pitchFamily="34" charset="0"/>
                <a:ea typeface="黑体" panose="02010609060101010101" pitchFamily="1" charset="-122"/>
              </a:rPr>
              <a:t>of integer</a:t>
            </a:r>
            <a:r>
              <a:rPr lang="zh-CN" altLang="en-US" sz="2400" b="1">
                <a:latin typeface="Arial" panose="020B0604020202020204" pitchFamily="34" charset="0"/>
                <a:ea typeface="黑体" panose="02010609060101010101" pitchFamily="1" charset="-122"/>
              </a:rPr>
              <a:t>；</a:t>
            </a:r>
            <a:br>
              <a:rPr lang="zh-CN" altLang="en-US" sz="2400" b="1">
                <a:latin typeface="Arial" panose="020B0604020202020204" pitchFamily="34" charset="0"/>
                <a:ea typeface="黑体" panose="02010609060101010101" pitchFamily="1" charset="-122"/>
              </a:rPr>
            </a:br>
            <a:r>
              <a:rPr lang="en-US" altLang="zh-CN" sz="2400" b="1">
                <a:latin typeface="Arial" panose="020B0604020202020204" pitchFamily="34" charset="0"/>
                <a:ea typeface="黑体" panose="02010609060101010101" pitchFamily="1" charset="-122"/>
              </a:rPr>
              <a:t>for j</a:t>
            </a:r>
            <a:r>
              <a:rPr lang="zh-CN" altLang="en-US" sz="2400" b="1">
                <a:latin typeface="Arial" panose="020B0604020202020204" pitchFamily="34" charset="0"/>
                <a:ea typeface="黑体" panose="02010609060101010101" pitchFamily="1" charset="-122"/>
              </a:rPr>
              <a:t>：＝</a:t>
            </a:r>
            <a:r>
              <a:rPr lang="en-US" altLang="zh-CN" sz="2400" b="1">
                <a:latin typeface="Arial" panose="020B0604020202020204" pitchFamily="34" charset="0"/>
                <a:ea typeface="黑体" panose="02010609060101010101" pitchFamily="1" charset="-122"/>
              </a:rPr>
              <a:t>1 to 100 do</a:t>
            </a:r>
            <a:br>
              <a:rPr lang="en-US" altLang="zh-CN" sz="2400" b="1">
                <a:latin typeface="Arial" panose="020B0604020202020204" pitchFamily="34" charset="0"/>
                <a:ea typeface="黑体" panose="02010609060101010101" pitchFamily="1" charset="-122"/>
              </a:rPr>
            </a:br>
            <a:r>
              <a:rPr lang="en-US" altLang="zh-CN" sz="2400" b="1">
                <a:latin typeface="Arial" panose="020B0604020202020204" pitchFamily="34" charset="0"/>
                <a:ea typeface="黑体" panose="02010609060101010101" pitchFamily="1" charset="-122"/>
              </a:rPr>
              <a:t>for i</a:t>
            </a:r>
            <a:r>
              <a:rPr lang="zh-CN" altLang="en-US" sz="2400" b="1">
                <a:latin typeface="Arial" panose="020B0604020202020204" pitchFamily="34" charset="0"/>
                <a:ea typeface="黑体" panose="02010609060101010101" pitchFamily="1" charset="-122"/>
              </a:rPr>
              <a:t>：＝</a:t>
            </a:r>
            <a:r>
              <a:rPr lang="en-US" altLang="zh-CN" sz="2400" b="1">
                <a:latin typeface="Arial" panose="020B0604020202020204" pitchFamily="34" charset="0"/>
                <a:ea typeface="黑体" panose="02010609060101010101" pitchFamily="1" charset="-122"/>
              </a:rPr>
              <a:t>1 to 100 do</a:t>
            </a:r>
            <a:br>
              <a:rPr lang="en-US" altLang="zh-CN" sz="2400" b="1">
                <a:latin typeface="Arial" panose="020B0604020202020204" pitchFamily="34" charset="0"/>
                <a:ea typeface="黑体" panose="02010609060101010101" pitchFamily="1" charset="-122"/>
              </a:rPr>
            </a:br>
            <a:r>
              <a:rPr lang="en-US" altLang="zh-CN" sz="2400" b="1">
                <a:latin typeface="Arial" panose="020B0604020202020204" pitchFamily="34" charset="0"/>
                <a:ea typeface="黑体" panose="02010609060101010101" pitchFamily="1" charset="-122"/>
              </a:rPr>
              <a:t>A</a:t>
            </a:r>
            <a:r>
              <a:rPr lang="zh-CN" altLang="en-US" sz="2400" b="1">
                <a:latin typeface="Arial" panose="020B0604020202020204" pitchFamily="34" charset="0"/>
                <a:ea typeface="黑体" panose="02010609060101010101" pitchFamily="1" charset="-122"/>
              </a:rPr>
              <a:t>［</a:t>
            </a:r>
            <a:r>
              <a:rPr lang="en-US" altLang="zh-CN" sz="2400" b="1">
                <a:latin typeface="Arial" panose="020B0604020202020204" pitchFamily="34" charset="0"/>
                <a:ea typeface="黑体" panose="02010609060101010101" pitchFamily="1" charset="-122"/>
              </a:rPr>
              <a:t>i</a:t>
            </a:r>
            <a:r>
              <a:rPr lang="zh-CN" altLang="en-US" sz="2400" b="1">
                <a:latin typeface="Arial" panose="020B0604020202020204" pitchFamily="34" charset="0"/>
                <a:ea typeface="黑体" panose="02010609060101010101" pitchFamily="1" charset="-122"/>
              </a:rPr>
              <a:t>，</a:t>
            </a:r>
            <a:r>
              <a:rPr lang="en-US" altLang="zh-CN" sz="2400" b="1">
                <a:latin typeface="Arial" panose="020B0604020202020204" pitchFamily="34" charset="0"/>
                <a:ea typeface="黑体" panose="02010609060101010101" pitchFamily="1" charset="-122"/>
              </a:rPr>
              <a:t>j</a:t>
            </a:r>
            <a:r>
              <a:rPr lang="zh-CN" altLang="en-US" sz="2400" b="1">
                <a:latin typeface="Arial" panose="020B0604020202020204" pitchFamily="34" charset="0"/>
                <a:ea typeface="黑体" panose="02010609060101010101" pitchFamily="1" charset="-122"/>
              </a:rPr>
              <a:t>」</a:t>
            </a:r>
            <a:r>
              <a:rPr lang="en-US" altLang="zh-CN" sz="2400" b="1">
                <a:latin typeface="Arial" panose="020B0604020202020204" pitchFamily="34" charset="0"/>
                <a:ea typeface="黑体" panose="02010609060101010101" pitchFamily="1" charset="-122"/>
              </a:rPr>
              <a:t>:=0</a:t>
            </a:r>
            <a:br>
              <a:rPr lang="en-US" altLang="zh-CN" sz="2400" b="1">
                <a:latin typeface="Arial" panose="020B0604020202020204" pitchFamily="34" charset="0"/>
                <a:ea typeface="黑体" panose="02010609060101010101" pitchFamily="1" charset="-122"/>
              </a:rPr>
            </a:br>
            <a:r>
              <a:rPr lang="zh-CN" altLang="en-US" sz="2400" b="1">
                <a:latin typeface="Arial" panose="020B0604020202020204" pitchFamily="34" charset="0"/>
                <a:ea typeface="黑体" panose="02010609060101010101" pitchFamily="1" charset="-122"/>
              </a:rPr>
              <a:t>（</a:t>
            </a:r>
            <a:r>
              <a:rPr lang="en-US" altLang="zh-CN" sz="2400" b="1">
                <a:latin typeface="Arial" panose="020B0604020202020204" pitchFamily="34" charset="0"/>
                <a:ea typeface="黑体" panose="02010609060101010101" pitchFamily="1" charset="-122"/>
              </a:rPr>
              <a:t>2</a:t>
            </a:r>
            <a:r>
              <a:rPr lang="zh-CN" altLang="en-US" sz="2400" b="1">
                <a:latin typeface="Arial" panose="020B0604020202020204" pitchFamily="34" charset="0"/>
                <a:ea typeface="黑体" panose="02010609060101010101" pitchFamily="1" charset="-122"/>
              </a:rPr>
              <a:t>）</a:t>
            </a:r>
            <a:r>
              <a:rPr lang="en-US" altLang="zh-CN" sz="2400" b="1">
                <a:latin typeface="Arial" panose="020B0604020202020204" pitchFamily="34" charset="0"/>
                <a:ea typeface="黑体" panose="02010609060101010101" pitchFamily="1" charset="-122"/>
              </a:rPr>
              <a:t>Var A</a:t>
            </a:r>
            <a:r>
              <a:rPr lang="zh-CN" altLang="en-US" sz="2400" b="1">
                <a:latin typeface="Arial" panose="020B0604020202020204" pitchFamily="34" charset="0"/>
                <a:ea typeface="黑体" panose="02010609060101010101" pitchFamily="1" charset="-122"/>
              </a:rPr>
              <a:t>：</a:t>
            </a:r>
            <a:r>
              <a:rPr lang="en-US" altLang="zh-CN" sz="2400" b="1">
                <a:latin typeface="Arial" panose="020B0604020202020204" pitchFamily="34" charset="0"/>
                <a:ea typeface="黑体" panose="02010609060101010101" pitchFamily="1" charset="-122"/>
              </a:rPr>
              <a:t>array</a:t>
            </a:r>
            <a:r>
              <a:rPr lang="zh-CN" altLang="en-US" sz="2400" b="1">
                <a:latin typeface="Arial" panose="020B0604020202020204" pitchFamily="34" charset="0"/>
                <a:ea typeface="黑体" panose="02010609060101010101" pitchFamily="1" charset="-122"/>
              </a:rPr>
              <a:t>［</a:t>
            </a:r>
            <a:r>
              <a:rPr lang="en-US" altLang="zh-CN" sz="2400" b="1">
                <a:latin typeface="Arial" panose="020B0604020202020204" pitchFamily="34" charset="0"/>
                <a:ea typeface="黑体" panose="02010609060101010101" pitchFamily="1" charset="-122"/>
              </a:rPr>
              <a:t>1..100</a:t>
            </a:r>
            <a:r>
              <a:rPr lang="zh-CN" altLang="en-US" sz="2400" b="1">
                <a:latin typeface="Arial" panose="020B0604020202020204" pitchFamily="34" charset="0"/>
                <a:ea typeface="黑体" panose="02010609060101010101" pitchFamily="1" charset="-122"/>
              </a:rPr>
              <a:t>］</a:t>
            </a:r>
            <a:r>
              <a:rPr lang="en-US" altLang="zh-CN" sz="2400" b="1">
                <a:latin typeface="Arial" panose="020B0604020202020204" pitchFamily="34" charset="0"/>
                <a:ea typeface="黑体" panose="02010609060101010101" pitchFamily="1" charset="-122"/>
              </a:rPr>
              <a:t>of array [1..100</a:t>
            </a:r>
            <a:r>
              <a:rPr lang="zh-CN" altLang="en-US" sz="2400" b="1">
                <a:latin typeface="Arial" panose="020B0604020202020204" pitchFamily="34" charset="0"/>
                <a:ea typeface="黑体" panose="02010609060101010101" pitchFamily="1" charset="-122"/>
              </a:rPr>
              <a:t>］</a:t>
            </a:r>
            <a:r>
              <a:rPr lang="en-US" altLang="zh-CN" sz="2400" b="1">
                <a:latin typeface="Arial" panose="020B0604020202020204" pitchFamily="34" charset="0"/>
                <a:ea typeface="黑体" panose="02010609060101010101" pitchFamily="1" charset="-122"/>
              </a:rPr>
              <a:t>of integer</a:t>
            </a:r>
            <a:r>
              <a:rPr lang="zh-CN" altLang="en-US" sz="2400" b="1">
                <a:latin typeface="Arial" panose="020B0604020202020204" pitchFamily="34" charset="0"/>
                <a:ea typeface="黑体" panose="02010609060101010101" pitchFamily="1" charset="-122"/>
              </a:rPr>
              <a:t>；</a:t>
            </a:r>
            <a:br>
              <a:rPr lang="zh-CN" altLang="en-US" sz="2400" b="1">
                <a:latin typeface="Arial" panose="020B0604020202020204" pitchFamily="34" charset="0"/>
                <a:ea typeface="黑体" panose="02010609060101010101" pitchFamily="1" charset="-122"/>
              </a:rPr>
            </a:br>
            <a:r>
              <a:rPr lang="en-US" altLang="zh-CN" sz="2400" b="1">
                <a:latin typeface="Arial" panose="020B0604020202020204" pitchFamily="34" charset="0"/>
                <a:ea typeface="黑体" panose="02010609060101010101" pitchFamily="1" charset="-122"/>
              </a:rPr>
              <a:t>for i:</a:t>
            </a:r>
            <a:r>
              <a:rPr lang="zh-CN" altLang="en-US" sz="2400" b="1">
                <a:latin typeface="Arial" panose="020B0604020202020204" pitchFamily="34" charset="0"/>
                <a:ea typeface="黑体" panose="02010609060101010101" pitchFamily="1" charset="-122"/>
              </a:rPr>
              <a:t>＝</a:t>
            </a:r>
            <a:r>
              <a:rPr lang="en-US" altLang="zh-CN" sz="2400" b="1">
                <a:latin typeface="Arial" panose="020B0604020202020204" pitchFamily="34" charset="0"/>
                <a:ea typeface="黑体" panose="02010609060101010101" pitchFamily="1" charset="-122"/>
              </a:rPr>
              <a:t>1 to 100 do</a:t>
            </a:r>
            <a:br>
              <a:rPr lang="en-US" altLang="zh-CN" sz="2400" b="1">
                <a:latin typeface="Arial" panose="020B0604020202020204" pitchFamily="34" charset="0"/>
                <a:ea typeface="黑体" panose="02010609060101010101" pitchFamily="1" charset="-122"/>
              </a:rPr>
            </a:br>
            <a:r>
              <a:rPr lang="en-US" altLang="zh-CN" sz="2400" b="1">
                <a:latin typeface="Arial" panose="020B0604020202020204" pitchFamily="34" charset="0"/>
                <a:ea typeface="黑体" panose="02010609060101010101" pitchFamily="1" charset="-122"/>
              </a:rPr>
              <a:t>for j</a:t>
            </a:r>
            <a:r>
              <a:rPr lang="zh-CN" altLang="en-US" sz="2400" b="1">
                <a:latin typeface="Arial" panose="020B0604020202020204" pitchFamily="34" charset="0"/>
                <a:ea typeface="黑体" panose="02010609060101010101" pitchFamily="1" charset="-122"/>
              </a:rPr>
              <a:t>：＝</a:t>
            </a:r>
            <a:r>
              <a:rPr lang="en-US" altLang="zh-CN" sz="2400" b="1">
                <a:latin typeface="Arial" panose="020B0604020202020204" pitchFamily="34" charset="0"/>
                <a:ea typeface="黑体" panose="02010609060101010101" pitchFamily="1" charset="-122"/>
              </a:rPr>
              <a:t>1 to 100 do</a:t>
            </a:r>
            <a:br>
              <a:rPr lang="en-US" altLang="zh-CN" sz="2400" b="1">
                <a:latin typeface="Arial" panose="020B0604020202020204" pitchFamily="34" charset="0"/>
                <a:ea typeface="黑体" panose="02010609060101010101" pitchFamily="1" charset="-122"/>
              </a:rPr>
            </a:br>
            <a:r>
              <a:rPr lang="en-US" altLang="zh-CN" sz="2400" b="1">
                <a:latin typeface="Arial" panose="020B0604020202020204" pitchFamily="34" charset="0"/>
                <a:ea typeface="黑体" panose="02010609060101010101" pitchFamily="1" charset="-122"/>
              </a:rPr>
              <a:t>A</a:t>
            </a:r>
            <a:r>
              <a:rPr lang="zh-CN" altLang="en-US" sz="2400" b="1">
                <a:latin typeface="Arial" panose="020B0604020202020204" pitchFamily="34" charset="0"/>
                <a:ea typeface="黑体" panose="02010609060101010101" pitchFamily="1" charset="-122"/>
              </a:rPr>
              <a:t>［</a:t>
            </a:r>
            <a:r>
              <a:rPr lang="en-US" altLang="zh-CN" sz="2400" b="1">
                <a:latin typeface="Arial" panose="020B0604020202020204" pitchFamily="34" charset="0"/>
                <a:ea typeface="黑体" panose="02010609060101010101" pitchFamily="1" charset="-122"/>
              </a:rPr>
              <a:t>i</a:t>
            </a:r>
            <a:r>
              <a:rPr lang="zh-CN" altLang="en-US" sz="2400" b="1">
                <a:latin typeface="Arial" panose="020B0604020202020204" pitchFamily="34" charset="0"/>
                <a:ea typeface="黑体" panose="02010609060101010101" pitchFamily="1" charset="-122"/>
              </a:rPr>
              <a:t>，</a:t>
            </a:r>
            <a:r>
              <a:rPr lang="en-US" altLang="zh-CN" sz="2400" b="1">
                <a:latin typeface="Arial" panose="020B0604020202020204" pitchFamily="34" charset="0"/>
                <a:ea typeface="黑体" panose="02010609060101010101" pitchFamily="1" charset="-122"/>
              </a:rPr>
              <a:t>j</a:t>
            </a:r>
            <a:r>
              <a:rPr lang="zh-CN" altLang="en-US" sz="2400" b="1">
                <a:latin typeface="Arial" panose="020B0604020202020204" pitchFamily="34" charset="0"/>
                <a:ea typeface="黑体" panose="02010609060101010101" pitchFamily="1" charset="-122"/>
              </a:rPr>
              <a:t>」</a:t>
            </a:r>
            <a:r>
              <a:rPr lang="en-US" altLang="zh-CN" sz="2400" b="1">
                <a:latin typeface="Arial" panose="020B0604020202020204" pitchFamily="34" charset="0"/>
                <a:ea typeface="黑体" panose="02010609060101010101" pitchFamily="1" charset="-122"/>
              </a:rPr>
              <a:t>:=0</a:t>
            </a:r>
            <a:br>
              <a:rPr lang="en-US" altLang="zh-CN" sz="2400" b="1">
                <a:latin typeface="Arial" panose="020B0604020202020204" pitchFamily="34" charset="0"/>
                <a:ea typeface="黑体" panose="02010609060101010101" pitchFamily="1" charset="-122"/>
              </a:rPr>
            </a:br>
            <a:r>
              <a:rPr lang="zh-CN" altLang="en-US" sz="2400" b="1">
                <a:latin typeface="Arial" panose="020B0604020202020204" pitchFamily="34" charset="0"/>
                <a:ea typeface="黑体" panose="02010609060101010101" pitchFamily="1" charset="-122"/>
              </a:rPr>
              <a:t>当采用</a:t>
            </a:r>
            <a:r>
              <a:rPr lang="en-US" altLang="zh-CN" sz="2400" b="1">
                <a:latin typeface="Arial" panose="020B0604020202020204" pitchFamily="34" charset="0"/>
                <a:ea typeface="黑体" panose="02010609060101010101" pitchFamily="1" charset="-122"/>
              </a:rPr>
              <a:t>LRU</a:t>
            </a:r>
            <a:r>
              <a:rPr lang="zh-CN" altLang="en-US" sz="2400" b="1">
                <a:latin typeface="Arial" panose="020B0604020202020204" pitchFamily="34" charset="0"/>
                <a:ea typeface="黑体" panose="02010609060101010101" pitchFamily="1" charset="-122"/>
              </a:rPr>
              <a:t>页面调度算法时，对上述两种程序编制方法各会产生多少次缺页中断？ </a:t>
            </a:r>
            <a:endParaRPr lang="zh-CN" altLang="en-US" sz="2400" b="1">
              <a:latin typeface="Arial" panose="020B0604020202020204" pitchFamily="34" charset="0"/>
              <a:ea typeface="黑体" panose="02010609060101010101" pitchFamily="1"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文本占位符 65537"/>
          <p:cNvSpPr>
            <a:spLocks noGrp="1"/>
          </p:cNvSpPr>
          <p:nvPr>
            <p:ph type="body" idx="1"/>
          </p:nvPr>
        </p:nvSpPr>
        <p:spPr>
          <a:xfrm>
            <a:off x="457200" y="471488"/>
            <a:ext cx="8229600" cy="4956175"/>
          </a:xfrm>
        </p:spPr>
        <p:txBody>
          <a:bodyPr/>
          <a:lstStyle/>
          <a:p>
            <a:pPr>
              <a:lnSpc>
                <a:spcPct val="80000"/>
              </a:lnSpc>
              <a:buChar char="l"/>
            </a:pPr>
            <a:r>
              <a:rPr lang="zh-CN" altLang="en-US" sz="2800" dirty="0"/>
              <a:t>程序结构</a:t>
            </a:r>
            <a:endParaRPr lang="zh-CN" altLang="en-US" sz="2800" dirty="0"/>
          </a:p>
          <a:p>
            <a:pPr lvl="1">
              <a:lnSpc>
                <a:spcPct val="80000"/>
              </a:lnSpc>
              <a:buNone/>
            </a:pPr>
            <a:r>
              <a:rPr lang="zh-CN" altLang="en-US" sz="2400" dirty="0">
                <a:solidFill>
                  <a:schemeClr val="hlink"/>
                </a:solidFill>
              </a:rPr>
              <a:t>假设页大小为1024个字，分配给进程一个帧</a:t>
            </a:r>
            <a:endParaRPr lang="zh-CN" altLang="en-US" sz="2400" dirty="0">
              <a:solidFill>
                <a:schemeClr val="hlink"/>
              </a:solidFill>
            </a:endParaRPr>
          </a:p>
          <a:p>
            <a:pPr lvl="1">
              <a:lnSpc>
                <a:spcPct val="80000"/>
              </a:lnSpc>
              <a:buNone/>
            </a:pPr>
            <a:r>
              <a:rPr lang="zh-CN" altLang="en-US" sz="2400" dirty="0">
                <a:solidFill>
                  <a:schemeClr val="hlink"/>
                </a:solidFill>
              </a:rPr>
              <a:t>int A[ ][ ] = new int[1024][1024];</a:t>
            </a:r>
            <a:endParaRPr lang="zh-CN" altLang="en-US" sz="2400" dirty="0">
              <a:solidFill>
                <a:schemeClr val="hlink"/>
              </a:solidFill>
            </a:endParaRPr>
          </a:p>
          <a:p>
            <a:pPr lvl="1">
              <a:lnSpc>
                <a:spcPct val="80000"/>
              </a:lnSpc>
              <a:buNone/>
            </a:pPr>
            <a:r>
              <a:rPr lang="zh-CN" altLang="en-US" sz="2400" dirty="0">
                <a:solidFill>
                  <a:schemeClr val="hlink"/>
                </a:solidFill>
              </a:rPr>
              <a:t>每一行存储在一页中</a:t>
            </a:r>
            <a:endParaRPr lang="zh-CN" altLang="en-US" sz="2400" dirty="0">
              <a:solidFill>
                <a:schemeClr val="hlink"/>
              </a:solidFill>
            </a:endParaRPr>
          </a:p>
          <a:p>
            <a:pPr lvl="1">
              <a:lnSpc>
                <a:spcPct val="80000"/>
              </a:lnSpc>
            </a:pPr>
            <a:r>
              <a:rPr lang="zh-CN" altLang="en-US" sz="2400" dirty="0">
                <a:solidFill>
                  <a:srgbClr val="FF00FF"/>
                </a:solidFill>
              </a:rPr>
              <a:t>程序1</a:t>
            </a:r>
            <a:endParaRPr lang="zh-CN" altLang="en-US" sz="2400" dirty="0">
              <a:solidFill>
                <a:srgbClr val="FF00FF"/>
              </a:solidFill>
            </a:endParaRPr>
          </a:p>
          <a:p>
            <a:pPr lvl="2">
              <a:lnSpc>
                <a:spcPct val="80000"/>
              </a:lnSpc>
              <a:buNone/>
            </a:pPr>
            <a:r>
              <a:rPr lang="zh-CN" altLang="en-US" sz="2800" dirty="0"/>
              <a:t>for (j=0; j &lt; A.length; j++)</a:t>
            </a:r>
            <a:endParaRPr lang="zh-CN" altLang="en-US" sz="2800" dirty="0"/>
          </a:p>
          <a:p>
            <a:pPr lvl="3">
              <a:lnSpc>
                <a:spcPct val="80000"/>
              </a:lnSpc>
              <a:buNone/>
            </a:pPr>
            <a:r>
              <a:rPr lang="zh-CN" altLang="en-US" sz="2800" dirty="0"/>
              <a:t>for (i=0; i &lt; A.length; i++)</a:t>
            </a:r>
            <a:endParaRPr lang="zh-CN" altLang="en-US" sz="2800" dirty="0"/>
          </a:p>
          <a:p>
            <a:pPr lvl="4">
              <a:lnSpc>
                <a:spcPct val="80000"/>
              </a:lnSpc>
              <a:buNone/>
            </a:pPr>
            <a:r>
              <a:rPr lang="zh-CN" altLang="en-US" sz="2300" dirty="0"/>
              <a:t>A[i, j] = 0;</a:t>
            </a:r>
            <a:endParaRPr lang="zh-CN" altLang="en-US" sz="2300" dirty="0"/>
          </a:p>
          <a:p>
            <a:pPr lvl="2">
              <a:lnSpc>
                <a:spcPct val="80000"/>
              </a:lnSpc>
              <a:buNone/>
            </a:pPr>
            <a:r>
              <a:rPr lang="zh-CN" altLang="en-US" sz="2800" dirty="0">
                <a:solidFill>
                  <a:srgbClr val="FF0066"/>
                </a:solidFill>
              </a:rPr>
              <a:t>共？次页错误</a:t>
            </a:r>
            <a:endParaRPr lang="zh-CN" altLang="en-US" sz="2800" dirty="0">
              <a:solidFill>
                <a:srgbClr val="FF0066"/>
              </a:solidFill>
            </a:endParaRPr>
          </a:p>
          <a:p>
            <a:pPr lvl="1">
              <a:lnSpc>
                <a:spcPct val="80000"/>
              </a:lnSpc>
            </a:pPr>
            <a:r>
              <a:rPr lang="zh-CN" altLang="en-US" sz="2400" dirty="0">
                <a:solidFill>
                  <a:srgbClr val="FF00FF"/>
                </a:solidFill>
              </a:rPr>
              <a:t>程序2</a:t>
            </a:r>
            <a:endParaRPr lang="zh-CN" altLang="en-US" sz="2400" dirty="0">
              <a:solidFill>
                <a:srgbClr val="FF00FF"/>
              </a:solidFill>
            </a:endParaRPr>
          </a:p>
          <a:p>
            <a:pPr lvl="2">
              <a:lnSpc>
                <a:spcPct val="80000"/>
              </a:lnSpc>
              <a:buNone/>
            </a:pPr>
            <a:r>
              <a:rPr lang="zh-CN" altLang="en-US" sz="2800" dirty="0"/>
              <a:t>for (i=0; i &lt; A.length; i++)</a:t>
            </a:r>
            <a:endParaRPr lang="zh-CN" altLang="en-US" sz="2800" dirty="0"/>
          </a:p>
          <a:p>
            <a:pPr lvl="3">
              <a:lnSpc>
                <a:spcPct val="80000"/>
              </a:lnSpc>
              <a:buNone/>
            </a:pPr>
            <a:r>
              <a:rPr lang="zh-CN" altLang="en-US" sz="2800" dirty="0"/>
              <a:t>for (j=0; j &lt; A.length; j++)</a:t>
            </a:r>
            <a:endParaRPr lang="zh-CN" altLang="en-US" sz="2800" dirty="0"/>
          </a:p>
          <a:p>
            <a:pPr lvl="4">
              <a:lnSpc>
                <a:spcPct val="80000"/>
              </a:lnSpc>
              <a:buNone/>
            </a:pPr>
            <a:r>
              <a:rPr lang="zh-CN" altLang="en-US" sz="2300" dirty="0"/>
              <a:t>A[i, j] = 0;</a:t>
            </a:r>
            <a:endParaRPr lang="zh-CN" altLang="en-US" sz="2300" dirty="0"/>
          </a:p>
          <a:p>
            <a:pPr lvl="2">
              <a:lnSpc>
                <a:spcPct val="80000"/>
              </a:lnSpc>
              <a:buNone/>
            </a:pPr>
            <a:r>
              <a:rPr lang="zh-CN" altLang="en-US" sz="2800" dirty="0">
                <a:solidFill>
                  <a:srgbClr val="FF0066"/>
                </a:solidFill>
              </a:rPr>
              <a:t>共？次页错误</a:t>
            </a:r>
            <a:endParaRPr lang="zh-CN" altLang="en-US" sz="2800" dirty="0">
              <a:solidFill>
                <a:srgbClr val="FF0066"/>
              </a:solidFill>
            </a:endParaRPr>
          </a:p>
        </p:txBody>
      </p:sp>
      <p:sp>
        <p:nvSpPr>
          <p:cNvPr id="65539" name="文本框 65538"/>
          <p:cNvSpPr txBox="1"/>
          <p:nvPr/>
        </p:nvSpPr>
        <p:spPr>
          <a:xfrm>
            <a:off x="5008563" y="3797300"/>
            <a:ext cx="3678237" cy="517525"/>
          </a:xfrm>
          <a:prstGeom prst="rect">
            <a:avLst/>
          </a:prstGeom>
          <a:noFill/>
          <a:ln w="9525">
            <a:noFill/>
          </a:ln>
        </p:spPr>
        <p:txBody>
          <a:bodyPr wrap="square">
            <a:spAutoFit/>
          </a:bodyPr>
          <a:lstStyle/>
          <a:p>
            <a:pPr lvl="0" algn="l" eaLnBrk="1" latinLnBrk="0" hangingPunct="1"/>
            <a:r>
              <a:rPr lang="zh-CN" altLang="en-US" sz="2800" b="1" dirty="0">
                <a:solidFill>
                  <a:srgbClr val="FF00FF"/>
                </a:solidFill>
                <a:latin typeface="黑体" panose="02010609060101010101" pitchFamily="1" charset="-122"/>
                <a:ea typeface="黑体" panose="02010609060101010101" pitchFamily="1" charset="-122"/>
              </a:rPr>
              <a:t>1024×1024次页错误</a:t>
            </a:r>
            <a:endParaRPr lang="zh-CN" altLang="en-US" sz="2800" b="1" dirty="0">
              <a:solidFill>
                <a:srgbClr val="FF00FF"/>
              </a:solidFill>
              <a:latin typeface="黑体" panose="02010609060101010101" pitchFamily="1" charset="-122"/>
              <a:ea typeface="黑体" panose="02010609060101010101" pitchFamily="1" charset="-122"/>
            </a:endParaRPr>
          </a:p>
        </p:txBody>
      </p:sp>
      <p:sp>
        <p:nvSpPr>
          <p:cNvPr id="65540" name="文本框 65539"/>
          <p:cNvSpPr txBox="1"/>
          <p:nvPr/>
        </p:nvSpPr>
        <p:spPr>
          <a:xfrm>
            <a:off x="5135563" y="5427663"/>
            <a:ext cx="3678237" cy="517525"/>
          </a:xfrm>
          <a:prstGeom prst="rect">
            <a:avLst/>
          </a:prstGeom>
          <a:noFill/>
          <a:ln w="9525">
            <a:noFill/>
          </a:ln>
        </p:spPr>
        <p:txBody>
          <a:bodyPr vert="horz" wrap="square" anchor="t">
            <a:spAutoFit/>
          </a:bodyPr>
          <a:lstStyle/>
          <a:p>
            <a:pPr lvl="0" algn="l" eaLnBrk="1" latinLnBrk="0" hangingPunct="1"/>
            <a:r>
              <a:rPr lang="zh-CN" altLang="en-US" sz="2800" b="1" dirty="0">
                <a:solidFill>
                  <a:srgbClr val="FF00FF"/>
                </a:solidFill>
                <a:latin typeface="黑体" panose="02010609060101010101" pitchFamily="1" charset="-122"/>
                <a:ea typeface="黑体" panose="02010609060101010101" pitchFamily="1" charset="-122"/>
              </a:rPr>
              <a:t>1024次页错误</a:t>
            </a:r>
            <a:endParaRPr lang="zh-CN" altLang="en-US" sz="2800" b="1" dirty="0">
              <a:solidFill>
                <a:srgbClr val="FF00FF"/>
              </a:solidFill>
              <a:latin typeface="黑体" panose="02010609060101010101" pitchFamily="1" charset="-122"/>
              <a:ea typeface="黑体" panose="02010609060101010101"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5539"/>
                                        </p:tgtEl>
                                        <p:attrNameLst>
                                          <p:attrName>style.visibility</p:attrName>
                                        </p:attrNameLst>
                                      </p:cBhvr>
                                      <p:to>
                                        <p:strVal val="visible"/>
                                      </p:to>
                                    </p:set>
                                    <p:anim calcmode="lin" valueType="num">
                                      <p:cBhvr additive="base">
                                        <p:cTn id="7" dur="500" fill="hold"/>
                                        <p:tgtEl>
                                          <p:spTgt spid="65539"/>
                                        </p:tgtEl>
                                        <p:attrNameLst>
                                          <p:attrName>ppt_x</p:attrName>
                                        </p:attrNameLst>
                                      </p:cBhvr>
                                      <p:tavLst>
                                        <p:tav tm="0">
                                          <p:val>
                                            <p:strVal val="#ppt_x"/>
                                          </p:val>
                                        </p:tav>
                                        <p:tav tm="100000">
                                          <p:val>
                                            <p:strVal val="#ppt_x"/>
                                          </p:val>
                                        </p:tav>
                                      </p:tavLst>
                                    </p:anim>
                                    <p:anim calcmode="lin" valueType="num">
                                      <p:cBhvr additive="base">
                                        <p:cTn id="8" dur="500" fill="hold"/>
                                        <p:tgtEl>
                                          <p:spTgt spid="6553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5540"/>
                                        </p:tgtEl>
                                        <p:attrNameLst>
                                          <p:attrName>style.visibility</p:attrName>
                                        </p:attrNameLst>
                                      </p:cBhvr>
                                      <p:to>
                                        <p:strVal val="visible"/>
                                      </p:to>
                                    </p:set>
                                    <p:anim calcmode="lin" valueType="num">
                                      <p:cBhvr additive="base">
                                        <p:cTn id="13" dur="500" fill="hold"/>
                                        <p:tgtEl>
                                          <p:spTgt spid="65540"/>
                                        </p:tgtEl>
                                        <p:attrNameLst>
                                          <p:attrName>ppt_x</p:attrName>
                                        </p:attrNameLst>
                                      </p:cBhvr>
                                      <p:tavLst>
                                        <p:tav tm="0">
                                          <p:val>
                                            <p:strVal val="#ppt_x"/>
                                          </p:val>
                                        </p:tav>
                                        <p:tav tm="100000">
                                          <p:val>
                                            <p:strVal val="#ppt_x"/>
                                          </p:val>
                                        </p:tav>
                                      </p:tavLst>
                                    </p:anim>
                                    <p:anim calcmode="lin" valueType="num">
                                      <p:cBhvr additive="base">
                                        <p:cTn id="14" dur="500" fill="hold"/>
                                        <p:tgtEl>
                                          <p:spTgt spid="655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bldLvl="0"/>
      <p:bldP spid="65540" grpId="0" bldLvl="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8193"/>
          <p:cNvSpPr>
            <a:spLocks noGrp="1"/>
          </p:cNvSpPr>
          <p:nvPr>
            <p:ph type="title"/>
          </p:nvPr>
        </p:nvSpPr>
        <p:spPr>
          <a:xfrm>
            <a:off x="457200" y="0"/>
            <a:ext cx="8232775" cy="676275"/>
          </a:xfrm>
        </p:spPr>
        <p:txBody>
          <a:bodyPr anchor="ctr"/>
          <a:lstStyle/>
          <a:p>
            <a:pPr>
              <a:buNone/>
            </a:pPr>
            <a:r>
              <a:rPr lang="zh-CN" altLang="en-US" dirty="0"/>
              <a:t>8.1 硬件和控制结构</a:t>
            </a:r>
            <a:endParaRPr lang="zh-CN" altLang="en-US" dirty="0"/>
          </a:p>
        </p:txBody>
      </p:sp>
      <p:sp>
        <p:nvSpPr>
          <p:cNvPr id="8195" name="文本框 8194"/>
          <p:cNvSpPr txBox="1"/>
          <p:nvPr/>
        </p:nvSpPr>
        <p:spPr>
          <a:xfrm>
            <a:off x="457200" y="908050"/>
            <a:ext cx="8424863" cy="5262563"/>
          </a:xfrm>
          <a:prstGeom prst="rect">
            <a:avLst/>
          </a:prstGeom>
          <a:solidFill>
            <a:schemeClr val="bg1">
              <a:alpha val="100000"/>
            </a:schemeClr>
          </a:solidFill>
          <a:ln w="9525">
            <a:noFill/>
          </a:ln>
        </p:spPr>
        <p:txBody>
          <a:bodyPr vert="horz" wrap="square" lIns="0" tIns="0" rIns="0" bIns="0" anchor="t">
            <a:spAutoFit/>
          </a:bodyPr>
          <a:lstStyle/>
          <a:p>
            <a:pPr lvl="0" eaLnBrk="0" hangingPunct="0">
              <a:lnSpc>
                <a:spcPct val="120000"/>
              </a:lnSpc>
              <a:spcBef>
                <a:spcPct val="30000"/>
              </a:spcBef>
            </a:pPr>
            <a:r>
              <a:rPr lang="zh-CN" altLang="en-US" sz="3600" b="1" dirty="0">
                <a:solidFill>
                  <a:srgbClr val="FF0066"/>
                </a:solidFill>
                <a:latin typeface="Arial" panose="020B0604020202020204" pitchFamily="34" charset="0"/>
                <a:ea typeface="黑体" panose="02010609060101010101" pitchFamily="1" charset="-122"/>
              </a:rPr>
              <a:t>2. 虚拟存储器的引入：</a:t>
            </a:r>
            <a:endParaRPr lang="zh-CN" altLang="en-US" sz="3600" b="1" dirty="0">
              <a:solidFill>
                <a:srgbClr val="FF0066"/>
              </a:solidFill>
              <a:latin typeface="Arial" panose="020B0604020202020204" pitchFamily="34" charset="0"/>
              <a:ea typeface="黑体" panose="02010609060101010101" pitchFamily="1" charset="-122"/>
            </a:endParaRPr>
          </a:p>
          <a:p>
            <a:pPr lvl="0" eaLnBrk="0" hangingPunct="0">
              <a:lnSpc>
                <a:spcPct val="120000"/>
              </a:lnSpc>
              <a:spcBef>
                <a:spcPct val="30000"/>
              </a:spcBef>
            </a:pPr>
            <a:r>
              <a:rPr lang="zh-CN" altLang="en-US" sz="2800" b="1" dirty="0">
                <a:solidFill>
                  <a:srgbClr val="FF00FF"/>
                </a:solidFill>
                <a:latin typeface="Arial" panose="020B0604020202020204" pitchFamily="34" charset="0"/>
                <a:ea typeface="黑体" panose="02010609060101010101" pitchFamily="1" charset="-122"/>
              </a:rPr>
              <a:t>■</a:t>
            </a:r>
            <a:r>
              <a:rPr lang="zh-CN" altLang="en-US" sz="2800" b="1" dirty="0">
                <a:solidFill>
                  <a:srgbClr val="FF0000"/>
                </a:solidFill>
                <a:latin typeface="Arial" panose="020B0604020202020204" pitchFamily="34" charset="0"/>
                <a:ea typeface="黑体" panose="02010609060101010101" pitchFamily="1" charset="-122"/>
              </a:rPr>
              <a:t>问题的提出 :</a:t>
            </a:r>
            <a:r>
              <a:rPr lang="zh-CN" altLang="en-US" sz="2800" b="1" dirty="0">
                <a:latin typeface="Arial" panose="020B0604020202020204" pitchFamily="34" charset="0"/>
                <a:ea typeface="黑体" panose="02010609060101010101" pitchFamily="1" charset="-122"/>
              </a:rPr>
              <a:t>①程序大于内存  ②程序暂时不执行或运行完是否还要占用内存</a:t>
            </a:r>
            <a:endParaRPr lang="zh-CN" altLang="en-US" sz="2800" b="1" dirty="0">
              <a:latin typeface="Arial" panose="020B0604020202020204" pitchFamily="34" charset="0"/>
              <a:ea typeface="黑体" panose="02010609060101010101" pitchFamily="1" charset="-122"/>
            </a:endParaRPr>
          </a:p>
          <a:p>
            <a:pPr lvl="0" eaLnBrk="0" hangingPunct="0">
              <a:lnSpc>
                <a:spcPct val="120000"/>
              </a:lnSpc>
              <a:spcBef>
                <a:spcPct val="30000"/>
              </a:spcBef>
            </a:pPr>
            <a:r>
              <a:rPr lang="zh-CN" altLang="en-US" sz="2800" b="1" dirty="0">
                <a:solidFill>
                  <a:srgbClr val="FF00FF"/>
                </a:solidFill>
                <a:latin typeface="Arial" panose="020B0604020202020204" pitchFamily="34" charset="0"/>
                <a:ea typeface="黑体" panose="02010609060101010101" pitchFamily="1" charset="-122"/>
              </a:rPr>
              <a:t>■</a:t>
            </a:r>
            <a:r>
              <a:rPr lang="zh-CN" altLang="en-US" sz="2800" b="1" dirty="0">
                <a:solidFill>
                  <a:srgbClr val="FF0000"/>
                </a:solidFill>
                <a:latin typeface="Arial" panose="020B0604020202020204" pitchFamily="34" charset="0"/>
                <a:ea typeface="黑体" panose="02010609060101010101" pitchFamily="1" charset="-122"/>
              </a:rPr>
              <a:t>解决</a:t>
            </a:r>
            <a:r>
              <a:rPr lang="zh-CN" altLang="en-US" sz="2800" b="1" dirty="0">
                <a:latin typeface="Arial" panose="020B0604020202020204" pitchFamily="34" charset="0"/>
                <a:ea typeface="黑体" panose="02010609060101010101" pitchFamily="1" charset="-122"/>
              </a:rPr>
              <a:t>：虚拟存储器</a:t>
            </a:r>
            <a:endParaRPr lang="zh-CN" altLang="en-US" sz="2800" b="1" dirty="0">
              <a:latin typeface="Arial" panose="020B0604020202020204" pitchFamily="34" charset="0"/>
              <a:ea typeface="黑体" panose="02010609060101010101" pitchFamily="1" charset="-122"/>
            </a:endParaRPr>
          </a:p>
          <a:p>
            <a:pPr lvl="0" eaLnBrk="0" hangingPunct="0">
              <a:lnSpc>
                <a:spcPct val="120000"/>
              </a:lnSpc>
              <a:spcBef>
                <a:spcPct val="30000"/>
              </a:spcBef>
            </a:pPr>
            <a:r>
              <a:rPr lang="zh-CN" altLang="en-US" sz="2800" b="1" dirty="0">
                <a:solidFill>
                  <a:srgbClr val="0000FF"/>
                </a:solidFill>
                <a:latin typeface="Arial" panose="020B0604020202020204" pitchFamily="34" charset="0"/>
                <a:ea typeface="黑体" panose="02010609060101010101" pitchFamily="1" charset="-122"/>
              </a:rPr>
              <a:t>虚拟存储器的基本思想</a:t>
            </a:r>
            <a:r>
              <a:rPr lang="zh-CN" altLang="en-US" sz="2800" b="1" dirty="0">
                <a:latin typeface="Arial" panose="020B0604020202020204" pitchFamily="34" charset="0"/>
                <a:ea typeface="黑体" panose="02010609060101010101" pitchFamily="1" charset="-122"/>
              </a:rPr>
              <a:t>：</a:t>
            </a:r>
            <a:endParaRPr lang="zh-CN" altLang="en-US" sz="2800" b="1" dirty="0">
              <a:latin typeface="Arial" panose="020B0604020202020204" pitchFamily="34" charset="0"/>
              <a:ea typeface="黑体" panose="02010609060101010101" pitchFamily="1" charset="-122"/>
            </a:endParaRPr>
          </a:p>
          <a:p>
            <a:pPr lvl="0" eaLnBrk="0" hangingPunct="0">
              <a:lnSpc>
                <a:spcPct val="120000"/>
              </a:lnSpc>
              <a:spcBef>
                <a:spcPct val="30000"/>
              </a:spcBef>
            </a:pPr>
            <a:r>
              <a:rPr lang="zh-CN" altLang="en-US" sz="2800" b="1" dirty="0">
                <a:latin typeface="Arial" panose="020B0604020202020204" pitchFamily="34" charset="0"/>
                <a:ea typeface="黑体" panose="02010609060101010101" pitchFamily="1" charset="-122"/>
              </a:rPr>
              <a:t>程序、数据、堆栈的大小可以超过内存的大小，操作系统把程序当前使用的部分保留在内存（进程的常驻集），而把其它部分保存在磁盘上，并在需要时在内存和磁盘之间动态交换（换入换出）</a:t>
            </a:r>
            <a:endParaRPr lang="zh-CN" altLang="en-US" sz="2800" b="1" dirty="0">
              <a:latin typeface="Arial" panose="020B0604020202020204" pitchFamily="34" charset="0"/>
              <a:ea typeface="黑体" panose="02010609060101010101" pitchFamily="1" charset="-122"/>
            </a:endParaRPr>
          </a:p>
        </p:txBody>
      </p:sp>
      <p:sp>
        <p:nvSpPr>
          <p:cNvPr id="20483" name="文本框 7185"/>
          <p:cNvSpPr txBox="1"/>
          <p:nvPr/>
        </p:nvSpPr>
        <p:spPr>
          <a:xfrm>
            <a:off x="33338" y="6354763"/>
            <a:ext cx="1119187" cy="430887"/>
          </a:xfrm>
          <a:prstGeom prst="rect">
            <a:avLst/>
          </a:prstGeom>
          <a:noFill/>
          <a:ln w="76200" cap="flat" cmpd="sng">
            <a:solidFill>
              <a:srgbClr val="000000"/>
            </a:solidFill>
            <a:prstDash val="solid"/>
            <a:miter/>
            <a:headEnd type="none" w="med" len="med"/>
            <a:tailEnd type="none" w="med" len="med"/>
          </a:ln>
        </p:spPr>
        <p:txBody>
          <a:bodyPr wrap="square" lIns="0" tIns="0" rIns="0" bIns="0" anchor="t">
            <a:spAutoFit/>
          </a:bodyPr>
          <a:lstStyle/>
          <a:p>
            <a:pPr lvl="0" indent="0" algn="ctr"/>
            <a:r>
              <a:rPr lang="en-US" altLang="zh-CN" sz="2800" b="1" dirty="0" smtClean="0">
                <a:solidFill>
                  <a:srgbClr val="FF0066"/>
                </a:solidFill>
                <a:latin typeface="Arial Black" panose="020B0A04020102020204" charset="0"/>
                <a:ea typeface="黑体" panose="02010609060101010101" pitchFamily="1" charset="-122"/>
              </a:rPr>
              <a:t>P224</a:t>
            </a:r>
            <a:endParaRPr lang="en-US" altLang="zh-CN" sz="2800" b="1" dirty="0">
              <a:solidFill>
                <a:srgbClr val="FF0066"/>
              </a:solidFill>
              <a:latin typeface="Arial Black" panose="020B0A04020102020204" charset="0"/>
              <a:ea typeface="黑体" panose="02010609060101010101"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195">
                                            <p:txEl>
                                              <p:pRg st="1" end="1"/>
                                            </p:txEl>
                                          </p:spTgt>
                                        </p:tgtEl>
                                        <p:attrNameLst>
                                          <p:attrName>style.visibility</p:attrName>
                                        </p:attrNameLst>
                                      </p:cBhvr>
                                      <p:to>
                                        <p:strVal val="visible"/>
                                      </p:to>
                                    </p:set>
                                    <p:animEffect transition="in" filter="blinds(horizontal)">
                                      <p:cBhvr>
                                        <p:cTn id="7" dur="500"/>
                                        <p:tgtEl>
                                          <p:spTgt spid="819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195">
                                            <p:txEl>
                                              <p:pRg st="0" end="0"/>
                                            </p:txEl>
                                          </p:spTgt>
                                        </p:tgtEl>
                                        <p:attrNameLst>
                                          <p:attrName>style.visibility</p:attrName>
                                        </p:attrNameLst>
                                      </p:cBhvr>
                                      <p:to>
                                        <p:strVal val="visible"/>
                                      </p:to>
                                    </p:set>
                                    <p:animEffect transition="in" filter="blinds(horizontal)">
                                      <p:cBhvr>
                                        <p:cTn id="12" dur="500"/>
                                        <p:tgtEl>
                                          <p:spTgt spid="8195">
                                            <p:txEl>
                                              <p:pRg st="0" end="0"/>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8195">
                                            <p:txEl>
                                              <p:pRg st="2" end="2"/>
                                            </p:txEl>
                                          </p:spTgt>
                                        </p:tgtEl>
                                        <p:attrNameLst>
                                          <p:attrName>style.visibility</p:attrName>
                                        </p:attrNameLst>
                                      </p:cBhvr>
                                      <p:to>
                                        <p:strVal val="visible"/>
                                      </p:to>
                                    </p:set>
                                    <p:animEffect transition="in" filter="blinds(horizontal)">
                                      <p:cBhvr>
                                        <p:cTn id="15" dur="500"/>
                                        <p:tgtEl>
                                          <p:spTgt spid="819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8195">
                                            <p:txEl>
                                              <p:pRg st="3" end="3"/>
                                            </p:txEl>
                                          </p:spTgt>
                                        </p:tgtEl>
                                        <p:attrNameLst>
                                          <p:attrName>style.visibility</p:attrName>
                                        </p:attrNameLst>
                                      </p:cBhvr>
                                      <p:to>
                                        <p:strVal val="visible"/>
                                      </p:to>
                                    </p:set>
                                    <p:animEffect transition="in" filter="blinds(horizontal)">
                                      <p:cBhvr>
                                        <p:cTn id="20" dur="500"/>
                                        <p:tgtEl>
                                          <p:spTgt spid="8195">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8195">
                                            <p:txEl>
                                              <p:pRg st="4" end="4"/>
                                            </p:txEl>
                                          </p:spTgt>
                                        </p:tgtEl>
                                        <p:attrNameLst>
                                          <p:attrName>style.visibility</p:attrName>
                                        </p:attrNameLst>
                                      </p:cBhvr>
                                      <p:to>
                                        <p:strVal val="visible"/>
                                      </p:to>
                                    </p:set>
                                    <p:animEffect transition="in" filter="blinds(horizontal)">
                                      <p:cBhvr>
                                        <p:cTn id="25" dur="500"/>
                                        <p:tgtEl>
                                          <p:spTgt spid="81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67585"/>
          <p:cNvSpPr>
            <a:spLocks noGrp="1"/>
          </p:cNvSpPr>
          <p:nvPr>
            <p:ph type="title"/>
          </p:nvPr>
        </p:nvSpPr>
        <p:spPr>
          <a:xfrm>
            <a:off x="468313" y="404813"/>
            <a:ext cx="8229600" cy="1143000"/>
          </a:xfrm>
        </p:spPr>
        <p:txBody>
          <a:bodyPr anchor="ctr"/>
          <a:lstStyle/>
          <a:p>
            <a:r>
              <a:rPr lang="zh-CN" altLang="en-US" dirty="0">
                <a:solidFill>
                  <a:srgbClr val="2D2DFF"/>
                </a:solidFill>
              </a:rPr>
              <a:t>虚拟存储管理  习题</a:t>
            </a:r>
            <a:endParaRPr lang="zh-CN" altLang="en-US" dirty="0">
              <a:solidFill>
                <a:srgbClr val="2D2DFF"/>
              </a:solidFill>
            </a:endParaRPr>
          </a:p>
        </p:txBody>
      </p:sp>
      <p:sp>
        <p:nvSpPr>
          <p:cNvPr id="67587" name="文本框 67586"/>
          <p:cNvSpPr txBox="1"/>
          <p:nvPr/>
        </p:nvSpPr>
        <p:spPr>
          <a:xfrm>
            <a:off x="395288" y="1557338"/>
            <a:ext cx="8281987" cy="4443412"/>
          </a:xfrm>
          <a:prstGeom prst="rect">
            <a:avLst/>
          </a:prstGeom>
          <a:solidFill>
            <a:schemeClr val="bg1">
              <a:alpha val="100000"/>
            </a:schemeClr>
          </a:solidFill>
          <a:ln w="9525">
            <a:noFill/>
          </a:ln>
        </p:spPr>
        <p:txBody>
          <a:bodyPr vert="horz" wrap="square" lIns="0" tIns="0" rIns="0" bIns="0" anchor="t">
            <a:spAutoFit/>
          </a:bodyPr>
          <a:lstStyle/>
          <a:p>
            <a:pPr lvl="0" eaLnBrk="0" hangingPunct="0"/>
            <a:r>
              <a:rPr lang="zh-CN" altLang="en-US" sz="2400" b="1">
                <a:solidFill>
                  <a:srgbClr val="FF0000"/>
                </a:solidFill>
                <a:latin typeface="Arial" panose="020B0604020202020204" pitchFamily="34" charset="0"/>
                <a:ea typeface="黑体" panose="02010609060101010101" pitchFamily="1" charset="-122"/>
              </a:rPr>
              <a:t>习题</a:t>
            </a:r>
            <a:r>
              <a:rPr lang="en-US" altLang="zh-CN" sz="2400" b="1">
                <a:solidFill>
                  <a:srgbClr val="FF0000"/>
                </a:solidFill>
                <a:latin typeface="Arial" panose="020B0604020202020204" pitchFamily="34" charset="0"/>
                <a:ea typeface="黑体" panose="02010609060101010101" pitchFamily="1" charset="-122"/>
              </a:rPr>
              <a:t>3</a:t>
            </a:r>
            <a:r>
              <a:rPr lang="zh-CN" altLang="en-US" sz="2400" b="1">
                <a:solidFill>
                  <a:srgbClr val="FF0000"/>
                </a:solidFill>
                <a:latin typeface="Arial" panose="020B0604020202020204" pitchFamily="34" charset="0"/>
                <a:ea typeface="黑体" panose="02010609060101010101" pitchFamily="1" charset="-122"/>
              </a:rPr>
              <a:t>：</a:t>
            </a:r>
            <a:r>
              <a:rPr lang="zh-CN" altLang="en-US" sz="2400" b="1">
                <a:latin typeface="Arial" panose="020B0604020202020204" pitchFamily="34" charset="0"/>
                <a:ea typeface="黑体" panose="02010609060101010101" pitchFamily="1" charset="-122"/>
              </a:rPr>
              <a:t>某虚拟存储器的用户编程空间共</a:t>
            </a:r>
            <a:r>
              <a:rPr lang="en-US" altLang="zh-CN" sz="2400" b="1">
                <a:latin typeface="Arial" panose="020B0604020202020204" pitchFamily="34" charset="0"/>
                <a:ea typeface="黑体" panose="02010609060101010101" pitchFamily="1" charset="-122"/>
              </a:rPr>
              <a:t>32</a:t>
            </a:r>
            <a:r>
              <a:rPr lang="zh-CN" altLang="en-US" sz="2400" b="1">
                <a:latin typeface="Arial" panose="020B0604020202020204" pitchFamily="34" charset="0"/>
                <a:ea typeface="黑体" panose="02010609060101010101" pitchFamily="1" charset="-122"/>
              </a:rPr>
              <a:t>个页面，每页为</a:t>
            </a:r>
            <a:r>
              <a:rPr lang="en-US" altLang="zh-CN" sz="2400" b="1">
                <a:latin typeface="Arial" panose="020B0604020202020204" pitchFamily="34" charset="0"/>
                <a:ea typeface="黑体" panose="02010609060101010101" pitchFamily="1" charset="-122"/>
              </a:rPr>
              <a:t>1KB</a:t>
            </a:r>
            <a:r>
              <a:rPr lang="zh-CN" altLang="en-US" sz="2400" b="1">
                <a:latin typeface="Arial" panose="020B0604020202020204" pitchFamily="34" charset="0"/>
                <a:ea typeface="黑体" panose="02010609060101010101" pitchFamily="1" charset="-122"/>
              </a:rPr>
              <a:t>，内存为</a:t>
            </a:r>
            <a:r>
              <a:rPr lang="en-US" altLang="zh-CN" sz="2400" b="1">
                <a:latin typeface="Arial" panose="020B0604020202020204" pitchFamily="34" charset="0"/>
                <a:ea typeface="黑体" panose="02010609060101010101" pitchFamily="1" charset="-122"/>
              </a:rPr>
              <a:t>16KB</a:t>
            </a:r>
            <a:r>
              <a:rPr lang="zh-CN" altLang="en-US" sz="2400" b="1">
                <a:latin typeface="Arial" panose="020B0604020202020204" pitchFamily="34" charset="0"/>
                <a:ea typeface="黑体" panose="02010609060101010101" pitchFamily="1" charset="-122"/>
              </a:rPr>
              <a:t>。假定某时刻一用户页表中已调入内存的页面的页号和物理块号的对照表如下</a:t>
            </a:r>
            <a:r>
              <a:rPr lang="en-US" altLang="zh-CN" sz="2400" b="1">
                <a:latin typeface="Arial" panose="020B0604020202020204" pitchFamily="34" charset="0"/>
                <a:ea typeface="黑体" panose="02010609060101010101" pitchFamily="1" charset="-122"/>
              </a:rPr>
              <a:t>(0,3),(1,7),(2,11),(3,8) </a:t>
            </a:r>
            <a:endParaRPr lang="en-US" altLang="zh-CN" sz="2400" b="1">
              <a:latin typeface="Arial" panose="020B0604020202020204" pitchFamily="34" charset="0"/>
              <a:ea typeface="黑体" panose="02010609060101010101" pitchFamily="1" charset="-122"/>
            </a:endParaRPr>
          </a:p>
          <a:p>
            <a:pPr lvl="0" eaLnBrk="0" hangingPunct="0"/>
            <a:r>
              <a:rPr lang="zh-CN" altLang="en-US" sz="2400" b="1">
                <a:latin typeface="Arial" panose="020B0604020202020204" pitchFamily="34" charset="0"/>
                <a:ea typeface="黑体" panose="02010609060101010101" pitchFamily="1" charset="-122"/>
              </a:rPr>
              <a:t>则逻辑地址</a:t>
            </a:r>
            <a:r>
              <a:rPr lang="en-US" altLang="zh-CN" sz="2400" b="1">
                <a:latin typeface="Arial" panose="020B0604020202020204" pitchFamily="34" charset="0"/>
                <a:ea typeface="黑体" panose="02010609060101010101" pitchFamily="1" charset="-122"/>
              </a:rPr>
              <a:t>0A5C(H)</a:t>
            </a:r>
            <a:r>
              <a:rPr lang="zh-CN" altLang="en-US" sz="2400" b="1">
                <a:latin typeface="Arial" panose="020B0604020202020204" pitchFamily="34" charset="0"/>
                <a:ea typeface="黑体" panose="02010609060101010101" pitchFamily="1" charset="-122"/>
              </a:rPr>
              <a:t>所对应的物理地址是什么？</a:t>
            </a:r>
            <a:endParaRPr lang="zh-CN" altLang="en-US" sz="2400" b="1">
              <a:latin typeface="Arial" panose="020B0604020202020204" pitchFamily="34" charset="0"/>
              <a:ea typeface="黑体" panose="02010609060101010101" pitchFamily="1" charset="-122"/>
            </a:endParaRPr>
          </a:p>
          <a:p>
            <a:pPr lvl="0" eaLnBrk="0" hangingPunct="0"/>
            <a:r>
              <a:rPr lang="zh-CN" altLang="en-US" sz="2400" b="1">
                <a:latin typeface="Arial" panose="020B0604020202020204" pitchFamily="34" charset="0"/>
                <a:ea typeface="黑体" panose="02010609060101010101" pitchFamily="1" charset="-122"/>
              </a:rPr>
              <a:t>要求：</a:t>
            </a:r>
            <a:endParaRPr lang="zh-CN" altLang="en-US" sz="2400" b="1">
              <a:latin typeface="Arial" panose="020B0604020202020204" pitchFamily="34" charset="0"/>
              <a:ea typeface="黑体" panose="02010609060101010101" pitchFamily="1" charset="-122"/>
            </a:endParaRPr>
          </a:p>
          <a:p>
            <a:pPr lvl="0" eaLnBrk="0" hangingPunct="0"/>
            <a:r>
              <a:rPr lang="en-US" altLang="zh-CN" sz="2400" b="1">
                <a:latin typeface="Arial" panose="020B0604020202020204" pitchFamily="34" charset="0"/>
                <a:ea typeface="黑体" panose="02010609060101010101" pitchFamily="1" charset="-122"/>
              </a:rPr>
              <a:t>1 </a:t>
            </a:r>
            <a:r>
              <a:rPr lang="zh-CN" altLang="en-US" sz="2800" b="1">
                <a:latin typeface="Arial" panose="020B0604020202020204" pitchFamily="34" charset="0"/>
                <a:ea typeface="黑体" panose="02010609060101010101" pitchFamily="1" charset="-122"/>
              </a:rPr>
              <a:t>、</a:t>
            </a:r>
            <a:r>
              <a:rPr lang="zh-CN" altLang="en-US" sz="2400" b="1">
                <a:latin typeface="Arial" panose="020B0604020202020204" pitchFamily="34" charset="0"/>
                <a:ea typeface="黑体" panose="02010609060101010101" pitchFamily="1" charset="-122"/>
              </a:rPr>
              <a:t>写出主要计算过程。 </a:t>
            </a:r>
            <a:br>
              <a:rPr lang="zh-CN" altLang="en-US" sz="2400" b="1">
                <a:latin typeface="Arial" panose="020B0604020202020204" pitchFamily="34" charset="0"/>
                <a:ea typeface="黑体" panose="02010609060101010101" pitchFamily="1" charset="-122"/>
              </a:rPr>
            </a:br>
            <a:r>
              <a:rPr lang="en-US" altLang="zh-CN" sz="2400" b="1">
                <a:latin typeface="Arial" panose="020B0604020202020204" pitchFamily="34" charset="0"/>
                <a:ea typeface="黑体" panose="02010609060101010101" pitchFamily="1" charset="-122"/>
              </a:rPr>
              <a:t>2</a:t>
            </a:r>
            <a:r>
              <a:rPr lang="zh-CN" altLang="en-US" sz="2400" b="1">
                <a:latin typeface="Arial" panose="020B0604020202020204" pitchFamily="34" charset="0"/>
                <a:ea typeface="黑体" panose="02010609060101010101" pitchFamily="1" charset="-122"/>
              </a:rPr>
              <a:t>、对于如下的页面访问序列： </a:t>
            </a:r>
            <a:r>
              <a:rPr lang="en-US" altLang="zh-CN" sz="2400" b="1">
                <a:latin typeface="Arial" panose="020B0604020202020204" pitchFamily="34" charset="0"/>
                <a:ea typeface="黑体" panose="02010609060101010101" pitchFamily="1" charset="-122"/>
              </a:rPr>
              <a:t>1</a:t>
            </a:r>
            <a:r>
              <a:rPr lang="zh-CN" altLang="en-US" sz="2400" b="1">
                <a:latin typeface="Arial" panose="020B0604020202020204" pitchFamily="34" charset="0"/>
                <a:ea typeface="黑体" panose="02010609060101010101" pitchFamily="1" charset="-122"/>
              </a:rPr>
              <a:t>， </a:t>
            </a:r>
            <a:r>
              <a:rPr lang="en-US" altLang="zh-CN" sz="2400" b="1">
                <a:latin typeface="Arial" panose="020B0604020202020204" pitchFamily="34" charset="0"/>
                <a:ea typeface="黑体" panose="02010609060101010101" pitchFamily="1" charset="-122"/>
              </a:rPr>
              <a:t>2</a:t>
            </a:r>
            <a:r>
              <a:rPr lang="zh-CN" altLang="en-US" sz="2400" b="1">
                <a:latin typeface="Arial" panose="020B0604020202020204" pitchFamily="34" charset="0"/>
                <a:ea typeface="黑体" panose="02010609060101010101" pitchFamily="1" charset="-122"/>
              </a:rPr>
              <a:t>， </a:t>
            </a:r>
            <a:r>
              <a:rPr lang="en-US" altLang="zh-CN" sz="2400" b="1">
                <a:latin typeface="Arial" panose="020B0604020202020204" pitchFamily="34" charset="0"/>
                <a:ea typeface="黑体" panose="02010609060101010101" pitchFamily="1" charset="-122"/>
              </a:rPr>
              <a:t>3</a:t>
            </a:r>
            <a:r>
              <a:rPr lang="zh-CN" altLang="en-US" sz="2400" b="1">
                <a:latin typeface="Arial" panose="020B0604020202020204" pitchFamily="34" charset="0"/>
                <a:ea typeface="黑体" panose="02010609060101010101" pitchFamily="1" charset="-122"/>
              </a:rPr>
              <a:t>， </a:t>
            </a:r>
            <a:r>
              <a:rPr lang="en-US" altLang="zh-CN" sz="2400" b="1">
                <a:latin typeface="Arial" panose="020B0604020202020204" pitchFamily="34" charset="0"/>
                <a:ea typeface="黑体" panose="02010609060101010101" pitchFamily="1" charset="-122"/>
              </a:rPr>
              <a:t>4</a:t>
            </a:r>
            <a:r>
              <a:rPr lang="zh-CN" altLang="en-US" sz="2400" b="1">
                <a:latin typeface="Arial" panose="020B0604020202020204" pitchFamily="34" charset="0"/>
                <a:ea typeface="黑体" panose="02010609060101010101" pitchFamily="1" charset="-122"/>
              </a:rPr>
              <a:t>， </a:t>
            </a:r>
            <a:r>
              <a:rPr lang="en-US" altLang="zh-CN" sz="2400" b="1">
                <a:latin typeface="Arial" panose="020B0604020202020204" pitchFamily="34" charset="0"/>
                <a:ea typeface="黑体" panose="02010609060101010101" pitchFamily="1" charset="-122"/>
              </a:rPr>
              <a:t>1</a:t>
            </a:r>
            <a:r>
              <a:rPr lang="zh-CN" altLang="en-US" sz="2400" b="1">
                <a:latin typeface="Arial" panose="020B0604020202020204" pitchFamily="34" charset="0"/>
                <a:ea typeface="黑体" panose="02010609060101010101" pitchFamily="1" charset="-122"/>
              </a:rPr>
              <a:t>， </a:t>
            </a:r>
            <a:r>
              <a:rPr lang="en-US" altLang="zh-CN" sz="2400" b="1">
                <a:latin typeface="Arial" panose="020B0604020202020204" pitchFamily="34" charset="0"/>
                <a:ea typeface="黑体" panose="02010609060101010101" pitchFamily="1" charset="-122"/>
              </a:rPr>
              <a:t>2</a:t>
            </a:r>
            <a:r>
              <a:rPr lang="zh-CN" altLang="en-US" sz="2400" b="1">
                <a:latin typeface="Arial" panose="020B0604020202020204" pitchFamily="34" charset="0"/>
                <a:ea typeface="黑体" panose="02010609060101010101" pitchFamily="1" charset="-122"/>
              </a:rPr>
              <a:t>， </a:t>
            </a:r>
            <a:r>
              <a:rPr lang="en-US" altLang="zh-CN" sz="2400" b="1">
                <a:latin typeface="Arial" panose="020B0604020202020204" pitchFamily="34" charset="0"/>
                <a:ea typeface="黑体" panose="02010609060101010101" pitchFamily="1" charset="-122"/>
              </a:rPr>
              <a:t>5</a:t>
            </a:r>
            <a:r>
              <a:rPr lang="zh-CN" altLang="en-US" sz="2400" b="1">
                <a:latin typeface="Arial" panose="020B0604020202020204" pitchFamily="34" charset="0"/>
                <a:ea typeface="黑体" panose="02010609060101010101" pitchFamily="1" charset="-122"/>
              </a:rPr>
              <a:t>， </a:t>
            </a:r>
            <a:r>
              <a:rPr lang="en-US" altLang="zh-CN" sz="2400" b="1">
                <a:latin typeface="Arial" panose="020B0604020202020204" pitchFamily="34" charset="0"/>
                <a:ea typeface="黑体" panose="02010609060101010101" pitchFamily="1" charset="-122"/>
              </a:rPr>
              <a:t>1</a:t>
            </a:r>
            <a:r>
              <a:rPr lang="zh-CN" altLang="en-US" sz="2400" b="1">
                <a:latin typeface="Arial" panose="020B0604020202020204" pitchFamily="34" charset="0"/>
                <a:ea typeface="黑体" panose="02010609060101010101" pitchFamily="1" charset="-122"/>
              </a:rPr>
              <a:t>， </a:t>
            </a:r>
            <a:r>
              <a:rPr lang="en-US" altLang="zh-CN" sz="2400" b="1">
                <a:latin typeface="Arial" panose="020B0604020202020204" pitchFamily="34" charset="0"/>
                <a:ea typeface="黑体" panose="02010609060101010101" pitchFamily="1" charset="-122"/>
              </a:rPr>
              <a:t>2</a:t>
            </a:r>
            <a:r>
              <a:rPr lang="zh-CN" altLang="en-US" sz="2400" b="1">
                <a:latin typeface="Arial" panose="020B0604020202020204" pitchFamily="34" charset="0"/>
                <a:ea typeface="黑体" panose="02010609060101010101" pitchFamily="1" charset="-122"/>
              </a:rPr>
              <a:t>， </a:t>
            </a:r>
            <a:r>
              <a:rPr lang="en-US" altLang="zh-CN" sz="2400" b="1">
                <a:latin typeface="Arial" panose="020B0604020202020204" pitchFamily="34" charset="0"/>
                <a:ea typeface="黑体" panose="02010609060101010101" pitchFamily="1" charset="-122"/>
              </a:rPr>
              <a:t>3</a:t>
            </a:r>
            <a:r>
              <a:rPr lang="zh-CN" altLang="en-US" sz="2400" b="1">
                <a:latin typeface="Arial" panose="020B0604020202020204" pitchFamily="34" charset="0"/>
                <a:ea typeface="黑体" panose="02010609060101010101" pitchFamily="1" charset="-122"/>
              </a:rPr>
              <a:t>， </a:t>
            </a:r>
            <a:r>
              <a:rPr lang="en-US" altLang="zh-CN" sz="2400" b="1">
                <a:latin typeface="Arial" panose="020B0604020202020204" pitchFamily="34" charset="0"/>
                <a:ea typeface="黑体" panose="02010609060101010101" pitchFamily="1" charset="-122"/>
              </a:rPr>
              <a:t>4</a:t>
            </a:r>
            <a:r>
              <a:rPr lang="zh-CN" altLang="en-US" sz="2400" b="1">
                <a:latin typeface="Arial" panose="020B0604020202020204" pitchFamily="34" charset="0"/>
                <a:ea typeface="黑体" panose="02010609060101010101" pitchFamily="1" charset="-122"/>
              </a:rPr>
              <a:t>， </a:t>
            </a:r>
            <a:r>
              <a:rPr lang="en-US" altLang="zh-CN" sz="2400" b="1">
                <a:latin typeface="Arial" panose="020B0604020202020204" pitchFamily="34" charset="0"/>
                <a:ea typeface="黑体" panose="02010609060101010101" pitchFamily="1" charset="-122"/>
              </a:rPr>
              <a:t>5 </a:t>
            </a:r>
            <a:br>
              <a:rPr lang="en-US" altLang="zh-CN" sz="2400" b="1">
                <a:latin typeface="Arial" panose="020B0604020202020204" pitchFamily="34" charset="0"/>
                <a:ea typeface="黑体" panose="02010609060101010101" pitchFamily="1" charset="-122"/>
              </a:rPr>
            </a:br>
            <a:r>
              <a:rPr lang="en-US" altLang="zh-CN" sz="2400" b="1">
                <a:latin typeface="Arial" panose="020B0604020202020204" pitchFamily="34" charset="0"/>
                <a:ea typeface="黑体" panose="02010609060101010101" pitchFamily="1" charset="-122"/>
              </a:rPr>
              <a:t>    </a:t>
            </a:r>
            <a:r>
              <a:rPr lang="zh-CN" altLang="en-US" sz="2400" b="1">
                <a:latin typeface="Arial" panose="020B0604020202020204" pitchFamily="34" charset="0"/>
                <a:ea typeface="黑体" panose="02010609060101010101" pitchFamily="1" charset="-122"/>
              </a:rPr>
              <a:t>当内存块数量为</a:t>
            </a:r>
            <a:r>
              <a:rPr lang="en-US" altLang="zh-CN" sz="2400" b="1">
                <a:latin typeface="Arial" panose="020B0604020202020204" pitchFamily="34" charset="0"/>
                <a:ea typeface="黑体" panose="02010609060101010101" pitchFamily="1" charset="-122"/>
              </a:rPr>
              <a:t>3</a:t>
            </a:r>
            <a:r>
              <a:rPr lang="zh-CN" altLang="en-US" sz="2400" b="1">
                <a:latin typeface="Arial" panose="020B0604020202020204" pitchFamily="34" charset="0"/>
                <a:ea typeface="黑体" panose="02010609060101010101" pitchFamily="1" charset="-122"/>
              </a:rPr>
              <a:t>时，试问：使用</a:t>
            </a:r>
            <a:r>
              <a:rPr lang="en-US" altLang="zh-CN" sz="2400" b="1">
                <a:latin typeface="Arial" panose="020B0604020202020204" pitchFamily="34" charset="0"/>
                <a:ea typeface="黑体" panose="02010609060101010101" pitchFamily="1" charset="-122"/>
              </a:rPr>
              <a:t>FIFO</a:t>
            </a:r>
            <a:r>
              <a:rPr lang="zh-CN" altLang="en-US" sz="2400" b="1">
                <a:latin typeface="Arial" panose="020B0604020202020204" pitchFamily="34" charset="0"/>
                <a:ea typeface="黑体" panose="02010609060101010101" pitchFamily="1" charset="-122"/>
              </a:rPr>
              <a:t>、</a:t>
            </a:r>
            <a:r>
              <a:rPr lang="en-US" altLang="zh-CN" sz="2400" b="1">
                <a:latin typeface="Arial" panose="020B0604020202020204" pitchFamily="34" charset="0"/>
                <a:ea typeface="黑体" panose="02010609060101010101" pitchFamily="1" charset="-122"/>
              </a:rPr>
              <a:t>LRU</a:t>
            </a:r>
            <a:r>
              <a:rPr lang="zh-CN" altLang="en-US" sz="2400" b="1">
                <a:latin typeface="Arial" panose="020B0604020202020204" pitchFamily="34" charset="0"/>
                <a:ea typeface="黑体" panose="02010609060101010101" pitchFamily="1" charset="-122"/>
              </a:rPr>
              <a:t>置换算法产生的缺页中断是多少？写出依次产生缺页中断后应淘汰的页。（所有内存开始时都是空的，凡第一次用到的页面都产生一次缺页中断。 </a:t>
            </a:r>
            <a:endParaRPr lang="zh-CN" altLang="en-US" sz="2400" b="1">
              <a:latin typeface="Arial" panose="020B0604020202020204" pitchFamily="34" charset="0"/>
              <a:ea typeface="黑体" panose="02010609060101010101" pitchFamily="1"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68609"/>
          <p:cNvSpPr>
            <a:spLocks noGrp="1"/>
          </p:cNvSpPr>
          <p:nvPr>
            <p:ph type="title"/>
          </p:nvPr>
        </p:nvSpPr>
        <p:spPr>
          <a:xfrm>
            <a:off x="468313" y="404813"/>
            <a:ext cx="8229600" cy="1143000"/>
          </a:xfrm>
        </p:spPr>
        <p:txBody>
          <a:bodyPr anchor="ctr"/>
          <a:lstStyle/>
          <a:p>
            <a:r>
              <a:rPr lang="zh-CN" altLang="en-US" dirty="0">
                <a:solidFill>
                  <a:srgbClr val="2D2DFF"/>
                </a:solidFill>
              </a:rPr>
              <a:t>虚拟存储管理  习题</a:t>
            </a:r>
            <a:endParaRPr lang="zh-CN" altLang="en-US" dirty="0">
              <a:solidFill>
                <a:srgbClr val="2D2DFF"/>
              </a:solidFill>
            </a:endParaRPr>
          </a:p>
        </p:txBody>
      </p:sp>
      <p:sp>
        <p:nvSpPr>
          <p:cNvPr id="68611" name="文本框 68610"/>
          <p:cNvSpPr txBox="1"/>
          <p:nvPr/>
        </p:nvSpPr>
        <p:spPr>
          <a:xfrm>
            <a:off x="395288" y="1773238"/>
            <a:ext cx="8281987" cy="1708150"/>
          </a:xfrm>
          <a:prstGeom prst="rect">
            <a:avLst/>
          </a:prstGeom>
          <a:noFill/>
          <a:ln w="9525">
            <a:noFill/>
          </a:ln>
        </p:spPr>
        <p:txBody>
          <a:bodyPr vert="horz" wrap="square" lIns="0" tIns="0" rIns="0" bIns="0" anchor="t">
            <a:spAutoFit/>
          </a:bodyPr>
          <a:lstStyle/>
          <a:p>
            <a:pPr lvl="0" eaLnBrk="0" hangingPunct="0"/>
            <a:r>
              <a:rPr lang="zh-CN" altLang="en-US" sz="2400" b="1">
                <a:solidFill>
                  <a:srgbClr val="FF0000"/>
                </a:solidFill>
                <a:latin typeface="Arial" panose="020B0604020202020204" pitchFamily="34" charset="0"/>
                <a:ea typeface="黑体" panose="02010609060101010101" pitchFamily="1" charset="-122"/>
              </a:rPr>
              <a:t>习题</a:t>
            </a:r>
            <a:r>
              <a:rPr lang="en-US" altLang="zh-CN" sz="2400" b="1">
                <a:solidFill>
                  <a:srgbClr val="FF0000"/>
                </a:solidFill>
                <a:latin typeface="Arial" panose="020B0604020202020204" pitchFamily="34" charset="0"/>
                <a:ea typeface="黑体" panose="02010609060101010101" pitchFamily="1" charset="-122"/>
              </a:rPr>
              <a:t>4</a:t>
            </a:r>
            <a:r>
              <a:rPr lang="zh-CN" altLang="en-US" sz="2400" b="1">
                <a:solidFill>
                  <a:srgbClr val="FF0000"/>
                </a:solidFill>
                <a:latin typeface="Arial" panose="020B0604020202020204" pitchFamily="34" charset="0"/>
                <a:ea typeface="黑体" panose="02010609060101010101" pitchFamily="1" charset="-122"/>
              </a:rPr>
              <a:t>：</a:t>
            </a:r>
            <a:r>
              <a:rPr lang="en-US" altLang="zh-CN" sz="2800" b="1">
                <a:latin typeface="Arial" panose="020B0604020202020204" pitchFamily="34" charset="0"/>
                <a:ea typeface="黑体" panose="02010609060101010101" pitchFamily="1" charset="-122"/>
              </a:rPr>
              <a:t>1</a:t>
            </a:r>
            <a:r>
              <a:rPr lang="zh-CN" altLang="en-US" sz="2800" b="1">
                <a:latin typeface="Arial" panose="020B0604020202020204" pitchFamily="34" charset="0"/>
                <a:ea typeface="黑体" panose="02010609060101010101" pitchFamily="1" charset="-122"/>
              </a:rPr>
              <a:t>．在请求分页管理系统中</a:t>
            </a:r>
            <a:r>
              <a:rPr lang="en-US" altLang="zh-CN" sz="2800" b="1">
                <a:latin typeface="Arial" panose="020B0604020202020204" pitchFamily="34" charset="0"/>
                <a:ea typeface="黑体" panose="02010609060101010101" pitchFamily="1" charset="-122"/>
              </a:rPr>
              <a:t>, </a:t>
            </a:r>
            <a:r>
              <a:rPr lang="zh-CN" altLang="en-US" sz="2800" b="1">
                <a:latin typeface="Arial" panose="020B0604020202020204" pitchFamily="34" charset="0"/>
                <a:ea typeface="黑体" panose="02010609060101010101" pitchFamily="1" charset="-122"/>
              </a:rPr>
              <a:t>一个程序的页面走向为</a:t>
            </a:r>
            <a:r>
              <a:rPr lang="en-US" altLang="zh-CN" sz="2800" b="1">
                <a:latin typeface="Arial" panose="020B0604020202020204" pitchFamily="34" charset="0"/>
                <a:ea typeface="黑体" panose="02010609060101010101" pitchFamily="1" charset="-122"/>
              </a:rPr>
              <a:t>:1,2,3,4,1,3,4,2,5,2,4,1</a:t>
            </a:r>
            <a:r>
              <a:rPr lang="zh-CN" altLang="en-US" sz="2800" b="1">
                <a:latin typeface="Arial" panose="020B0604020202020204" pitchFamily="34" charset="0"/>
                <a:ea typeface="黑体" panose="02010609060101010101" pitchFamily="1" charset="-122"/>
              </a:rPr>
              <a:t>，设分配给该程序</a:t>
            </a:r>
            <a:br>
              <a:rPr lang="zh-CN" altLang="en-US" sz="2800" b="1">
                <a:latin typeface="Arial" panose="020B0604020202020204" pitchFamily="34" charset="0"/>
                <a:ea typeface="黑体" panose="02010609060101010101" pitchFamily="1" charset="-122"/>
              </a:rPr>
            </a:br>
            <a:r>
              <a:rPr lang="zh-CN" altLang="en-US" sz="2800" b="1">
                <a:latin typeface="Arial" panose="020B0604020202020204" pitchFamily="34" charset="0"/>
                <a:ea typeface="黑体" panose="02010609060101010101" pitchFamily="1" charset="-122"/>
              </a:rPr>
              <a:t>的存储块为</a:t>
            </a:r>
            <a:r>
              <a:rPr lang="en-US" altLang="zh-CN" sz="2800" b="1">
                <a:latin typeface="Arial" panose="020B0604020202020204" pitchFamily="34" charset="0"/>
                <a:ea typeface="黑体" panose="02010609060101010101" pitchFamily="1" charset="-122"/>
              </a:rPr>
              <a:t>4</a:t>
            </a:r>
            <a:r>
              <a:rPr lang="zh-CN" altLang="en-US" sz="2800" b="1">
                <a:latin typeface="Arial" panose="020B0604020202020204" pitchFamily="34" charset="0"/>
                <a:ea typeface="黑体" panose="02010609060101010101" pitchFamily="1" charset="-122"/>
              </a:rPr>
              <a:t>，分别采用</a:t>
            </a:r>
            <a:r>
              <a:rPr lang="en-US" altLang="zh-CN" sz="2800" b="1">
                <a:latin typeface="Arial" panose="020B0604020202020204" pitchFamily="34" charset="0"/>
                <a:ea typeface="黑体" panose="02010609060101010101" pitchFamily="1" charset="-122"/>
              </a:rPr>
              <a:t>FIFO</a:t>
            </a:r>
            <a:r>
              <a:rPr lang="zh-CN" altLang="en-US" sz="2800" b="1">
                <a:latin typeface="Arial" panose="020B0604020202020204" pitchFamily="34" charset="0"/>
                <a:ea typeface="黑体" panose="02010609060101010101" pitchFamily="1" charset="-122"/>
              </a:rPr>
              <a:t>算法和</a:t>
            </a:r>
            <a:r>
              <a:rPr lang="en-US" altLang="zh-CN" sz="2800" b="1">
                <a:latin typeface="Arial" panose="020B0604020202020204" pitchFamily="34" charset="0"/>
                <a:ea typeface="黑体" panose="02010609060101010101" pitchFamily="1" charset="-122"/>
              </a:rPr>
              <a:t>LRU</a:t>
            </a:r>
            <a:r>
              <a:rPr lang="zh-CN" altLang="en-US" sz="2800" b="1">
                <a:latin typeface="Arial" panose="020B0604020202020204" pitchFamily="34" charset="0"/>
                <a:ea typeface="黑体" panose="02010609060101010101" pitchFamily="1" charset="-122"/>
              </a:rPr>
              <a:t>页面置换算法，请计算缺页次数和缺页率 </a:t>
            </a:r>
            <a:endParaRPr lang="zh-CN" altLang="en-US" sz="2800" b="1">
              <a:latin typeface="Arial" panose="020B0604020202020204" pitchFamily="34" charset="0"/>
              <a:ea typeface="黑体" panose="02010609060101010101" pitchFamily="1"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69633"/>
          <p:cNvSpPr>
            <a:spLocks noGrp="1"/>
          </p:cNvSpPr>
          <p:nvPr>
            <p:ph type="title"/>
          </p:nvPr>
        </p:nvSpPr>
        <p:spPr>
          <a:xfrm>
            <a:off x="468313" y="404813"/>
            <a:ext cx="8229600" cy="1143000"/>
          </a:xfrm>
        </p:spPr>
        <p:txBody>
          <a:bodyPr anchor="ctr"/>
          <a:lstStyle/>
          <a:p>
            <a:r>
              <a:rPr lang="zh-CN" altLang="en-US" dirty="0">
                <a:solidFill>
                  <a:srgbClr val="2D2DFF"/>
                </a:solidFill>
              </a:rPr>
              <a:t>虚拟存储管理  习题</a:t>
            </a:r>
            <a:endParaRPr lang="zh-CN" altLang="en-US" dirty="0">
              <a:solidFill>
                <a:srgbClr val="2D2DFF"/>
              </a:solidFill>
            </a:endParaRPr>
          </a:p>
        </p:txBody>
      </p:sp>
      <p:sp>
        <p:nvSpPr>
          <p:cNvPr id="69635" name="文本框 69634"/>
          <p:cNvSpPr txBox="1"/>
          <p:nvPr/>
        </p:nvSpPr>
        <p:spPr>
          <a:xfrm>
            <a:off x="539750" y="1700213"/>
            <a:ext cx="8281988" cy="4443412"/>
          </a:xfrm>
          <a:prstGeom prst="rect">
            <a:avLst/>
          </a:prstGeom>
          <a:solidFill>
            <a:schemeClr val="bg1">
              <a:alpha val="100000"/>
            </a:schemeClr>
          </a:solidFill>
          <a:ln w="9525">
            <a:noFill/>
          </a:ln>
        </p:spPr>
        <p:txBody>
          <a:bodyPr vert="horz" wrap="square" lIns="0" tIns="0" rIns="0" bIns="0" anchor="t">
            <a:spAutoFit/>
          </a:bodyPr>
          <a:lstStyle/>
          <a:p>
            <a:pPr lvl="0" eaLnBrk="0" hangingPunct="0"/>
            <a:r>
              <a:rPr lang="zh-CN" altLang="en-US" sz="2400" b="1">
                <a:solidFill>
                  <a:srgbClr val="FF0000"/>
                </a:solidFill>
                <a:latin typeface="Arial" panose="020B0604020202020204" pitchFamily="34" charset="0"/>
                <a:ea typeface="黑体" panose="02010609060101010101" pitchFamily="1" charset="-122"/>
              </a:rPr>
              <a:t>习题</a:t>
            </a:r>
            <a:r>
              <a:rPr lang="en-US" altLang="zh-CN" sz="2400" b="1">
                <a:solidFill>
                  <a:srgbClr val="FF0000"/>
                </a:solidFill>
                <a:latin typeface="Arial" panose="020B0604020202020204" pitchFamily="34" charset="0"/>
                <a:ea typeface="黑体" panose="02010609060101010101" pitchFamily="1" charset="-122"/>
              </a:rPr>
              <a:t>5</a:t>
            </a:r>
            <a:r>
              <a:rPr lang="zh-CN" altLang="en-US" sz="2400" b="1">
                <a:solidFill>
                  <a:srgbClr val="FF0000"/>
                </a:solidFill>
                <a:latin typeface="Arial" panose="020B0604020202020204" pitchFamily="34" charset="0"/>
                <a:ea typeface="黑体" panose="02010609060101010101" pitchFamily="1" charset="-122"/>
              </a:rPr>
              <a:t>：</a:t>
            </a:r>
            <a:r>
              <a:rPr lang="zh-CN" altLang="en-US" sz="2400" b="1">
                <a:latin typeface="Arial" panose="020B0604020202020204" pitchFamily="34" charset="0"/>
                <a:ea typeface="黑体" panose="02010609060101010101" pitchFamily="1" charset="-122"/>
              </a:rPr>
              <a:t>某虚拟存储器的用户编程空间共</a:t>
            </a:r>
            <a:r>
              <a:rPr lang="en-US" altLang="zh-CN" sz="2400" b="1">
                <a:latin typeface="Arial" panose="020B0604020202020204" pitchFamily="34" charset="0"/>
                <a:ea typeface="黑体" panose="02010609060101010101" pitchFamily="1" charset="-122"/>
              </a:rPr>
              <a:t>32</a:t>
            </a:r>
            <a:r>
              <a:rPr lang="zh-CN" altLang="en-US" sz="2400" b="1">
                <a:latin typeface="Arial" panose="020B0604020202020204" pitchFamily="34" charset="0"/>
                <a:ea typeface="黑体" panose="02010609060101010101" pitchFamily="1" charset="-122"/>
              </a:rPr>
              <a:t>个页面，每页为</a:t>
            </a:r>
            <a:r>
              <a:rPr lang="en-US" altLang="zh-CN" sz="2400" b="1">
                <a:latin typeface="Arial" panose="020B0604020202020204" pitchFamily="34" charset="0"/>
                <a:ea typeface="黑体" panose="02010609060101010101" pitchFamily="1" charset="-122"/>
              </a:rPr>
              <a:t>1KB</a:t>
            </a:r>
            <a:r>
              <a:rPr lang="zh-CN" altLang="en-US" sz="2400" b="1">
                <a:latin typeface="Arial" panose="020B0604020202020204" pitchFamily="34" charset="0"/>
                <a:ea typeface="黑体" panose="02010609060101010101" pitchFamily="1" charset="-122"/>
              </a:rPr>
              <a:t>，内存为</a:t>
            </a:r>
            <a:r>
              <a:rPr lang="en-US" altLang="zh-CN" sz="2400" b="1">
                <a:latin typeface="Arial" panose="020B0604020202020204" pitchFamily="34" charset="0"/>
                <a:ea typeface="黑体" panose="02010609060101010101" pitchFamily="1" charset="-122"/>
              </a:rPr>
              <a:t>16KB</a:t>
            </a:r>
            <a:r>
              <a:rPr lang="zh-CN" altLang="en-US" sz="2400" b="1">
                <a:latin typeface="Arial" panose="020B0604020202020204" pitchFamily="34" charset="0"/>
                <a:ea typeface="黑体" panose="02010609060101010101" pitchFamily="1" charset="-122"/>
              </a:rPr>
              <a:t>。假定某时刻一用户页表中已调入内存的页面的页号和物理块号的对照表如下</a:t>
            </a:r>
            <a:r>
              <a:rPr lang="en-US" altLang="zh-CN" sz="2400" b="1">
                <a:latin typeface="Arial" panose="020B0604020202020204" pitchFamily="34" charset="0"/>
                <a:ea typeface="黑体" panose="02010609060101010101" pitchFamily="1" charset="-122"/>
              </a:rPr>
              <a:t>(0,3),(1,7),(2,11),(3,8) </a:t>
            </a:r>
            <a:endParaRPr lang="en-US" altLang="zh-CN" sz="2400" b="1">
              <a:latin typeface="Arial" panose="020B0604020202020204" pitchFamily="34" charset="0"/>
              <a:ea typeface="黑体" panose="02010609060101010101" pitchFamily="1" charset="-122"/>
            </a:endParaRPr>
          </a:p>
          <a:p>
            <a:pPr lvl="0" eaLnBrk="0" hangingPunct="0"/>
            <a:r>
              <a:rPr lang="zh-CN" altLang="en-US" sz="2400" b="1">
                <a:latin typeface="Arial" panose="020B0604020202020204" pitchFamily="34" charset="0"/>
                <a:ea typeface="黑体" panose="02010609060101010101" pitchFamily="1" charset="-122"/>
              </a:rPr>
              <a:t>则逻辑地址</a:t>
            </a:r>
            <a:r>
              <a:rPr lang="en-US" altLang="zh-CN" sz="2400" b="1">
                <a:latin typeface="Arial" panose="020B0604020202020204" pitchFamily="34" charset="0"/>
                <a:ea typeface="黑体" panose="02010609060101010101" pitchFamily="1" charset="-122"/>
              </a:rPr>
              <a:t>0A5C(H)</a:t>
            </a:r>
            <a:r>
              <a:rPr lang="zh-CN" altLang="en-US" sz="2400" b="1">
                <a:latin typeface="Arial" panose="020B0604020202020204" pitchFamily="34" charset="0"/>
                <a:ea typeface="黑体" panose="02010609060101010101" pitchFamily="1" charset="-122"/>
              </a:rPr>
              <a:t>所对应的物理地址是什么？</a:t>
            </a:r>
            <a:endParaRPr lang="zh-CN" altLang="en-US" sz="2400" b="1">
              <a:latin typeface="Arial" panose="020B0604020202020204" pitchFamily="34" charset="0"/>
              <a:ea typeface="黑体" panose="02010609060101010101" pitchFamily="1" charset="-122"/>
            </a:endParaRPr>
          </a:p>
          <a:p>
            <a:pPr lvl="0" eaLnBrk="0" hangingPunct="0"/>
            <a:r>
              <a:rPr lang="zh-CN" altLang="en-US" sz="2400" b="1">
                <a:latin typeface="Arial" panose="020B0604020202020204" pitchFamily="34" charset="0"/>
                <a:ea typeface="黑体" panose="02010609060101010101" pitchFamily="1" charset="-122"/>
              </a:rPr>
              <a:t>要求：</a:t>
            </a:r>
            <a:endParaRPr lang="zh-CN" altLang="en-US" sz="2400" b="1">
              <a:latin typeface="Arial" panose="020B0604020202020204" pitchFamily="34" charset="0"/>
              <a:ea typeface="黑体" panose="02010609060101010101" pitchFamily="1" charset="-122"/>
            </a:endParaRPr>
          </a:p>
          <a:p>
            <a:pPr lvl="0" eaLnBrk="0" hangingPunct="0"/>
            <a:r>
              <a:rPr lang="en-US" altLang="zh-CN" sz="2400" b="1">
                <a:latin typeface="Arial" panose="020B0604020202020204" pitchFamily="34" charset="0"/>
                <a:ea typeface="黑体" panose="02010609060101010101" pitchFamily="1" charset="-122"/>
              </a:rPr>
              <a:t>1 </a:t>
            </a:r>
            <a:r>
              <a:rPr lang="zh-CN" altLang="en-US" sz="2800" b="1">
                <a:latin typeface="Arial" panose="020B0604020202020204" pitchFamily="34" charset="0"/>
                <a:ea typeface="黑体" panose="02010609060101010101" pitchFamily="1" charset="-122"/>
              </a:rPr>
              <a:t>、</a:t>
            </a:r>
            <a:r>
              <a:rPr lang="zh-CN" altLang="en-US" sz="2400" b="1">
                <a:latin typeface="Arial" panose="020B0604020202020204" pitchFamily="34" charset="0"/>
                <a:ea typeface="黑体" panose="02010609060101010101" pitchFamily="1" charset="-122"/>
              </a:rPr>
              <a:t>写出主要计算过程。 </a:t>
            </a:r>
            <a:br>
              <a:rPr lang="zh-CN" altLang="en-US" sz="2400" b="1">
                <a:latin typeface="Arial" panose="020B0604020202020204" pitchFamily="34" charset="0"/>
                <a:ea typeface="黑体" panose="02010609060101010101" pitchFamily="1" charset="-122"/>
              </a:rPr>
            </a:br>
            <a:r>
              <a:rPr lang="en-US" altLang="zh-CN" sz="2400" b="1">
                <a:latin typeface="Arial" panose="020B0604020202020204" pitchFamily="34" charset="0"/>
                <a:ea typeface="黑体" panose="02010609060101010101" pitchFamily="1" charset="-122"/>
              </a:rPr>
              <a:t>2</a:t>
            </a:r>
            <a:r>
              <a:rPr lang="zh-CN" altLang="en-US" sz="2400" b="1">
                <a:latin typeface="Arial" panose="020B0604020202020204" pitchFamily="34" charset="0"/>
                <a:ea typeface="黑体" panose="02010609060101010101" pitchFamily="1" charset="-122"/>
              </a:rPr>
              <a:t>、对于如下的页面访问序列： </a:t>
            </a:r>
            <a:r>
              <a:rPr lang="en-US" altLang="zh-CN" sz="2400" b="1">
                <a:latin typeface="Arial" panose="020B0604020202020204" pitchFamily="34" charset="0"/>
                <a:ea typeface="黑体" panose="02010609060101010101" pitchFamily="1" charset="-122"/>
              </a:rPr>
              <a:t>1</a:t>
            </a:r>
            <a:r>
              <a:rPr lang="zh-CN" altLang="en-US" sz="2400" b="1">
                <a:latin typeface="Arial" panose="020B0604020202020204" pitchFamily="34" charset="0"/>
                <a:ea typeface="黑体" panose="02010609060101010101" pitchFamily="1" charset="-122"/>
              </a:rPr>
              <a:t>， </a:t>
            </a:r>
            <a:r>
              <a:rPr lang="en-US" altLang="zh-CN" sz="2400" b="1">
                <a:latin typeface="Arial" panose="020B0604020202020204" pitchFamily="34" charset="0"/>
                <a:ea typeface="黑体" panose="02010609060101010101" pitchFamily="1" charset="-122"/>
              </a:rPr>
              <a:t>2</a:t>
            </a:r>
            <a:r>
              <a:rPr lang="zh-CN" altLang="en-US" sz="2400" b="1">
                <a:latin typeface="Arial" panose="020B0604020202020204" pitchFamily="34" charset="0"/>
                <a:ea typeface="黑体" panose="02010609060101010101" pitchFamily="1" charset="-122"/>
              </a:rPr>
              <a:t>， </a:t>
            </a:r>
            <a:r>
              <a:rPr lang="en-US" altLang="zh-CN" sz="2400" b="1">
                <a:latin typeface="Arial" panose="020B0604020202020204" pitchFamily="34" charset="0"/>
                <a:ea typeface="黑体" panose="02010609060101010101" pitchFamily="1" charset="-122"/>
              </a:rPr>
              <a:t>3</a:t>
            </a:r>
            <a:r>
              <a:rPr lang="zh-CN" altLang="en-US" sz="2400" b="1">
                <a:latin typeface="Arial" panose="020B0604020202020204" pitchFamily="34" charset="0"/>
                <a:ea typeface="黑体" panose="02010609060101010101" pitchFamily="1" charset="-122"/>
              </a:rPr>
              <a:t>， </a:t>
            </a:r>
            <a:r>
              <a:rPr lang="en-US" altLang="zh-CN" sz="2400" b="1">
                <a:latin typeface="Arial" panose="020B0604020202020204" pitchFamily="34" charset="0"/>
                <a:ea typeface="黑体" panose="02010609060101010101" pitchFamily="1" charset="-122"/>
              </a:rPr>
              <a:t>4</a:t>
            </a:r>
            <a:r>
              <a:rPr lang="zh-CN" altLang="en-US" sz="2400" b="1">
                <a:latin typeface="Arial" panose="020B0604020202020204" pitchFamily="34" charset="0"/>
                <a:ea typeface="黑体" panose="02010609060101010101" pitchFamily="1" charset="-122"/>
              </a:rPr>
              <a:t>， </a:t>
            </a:r>
            <a:r>
              <a:rPr lang="en-US" altLang="zh-CN" sz="2400" b="1">
                <a:latin typeface="Arial" panose="020B0604020202020204" pitchFamily="34" charset="0"/>
                <a:ea typeface="黑体" panose="02010609060101010101" pitchFamily="1" charset="-122"/>
              </a:rPr>
              <a:t>1</a:t>
            </a:r>
            <a:r>
              <a:rPr lang="zh-CN" altLang="en-US" sz="2400" b="1">
                <a:latin typeface="Arial" panose="020B0604020202020204" pitchFamily="34" charset="0"/>
                <a:ea typeface="黑体" panose="02010609060101010101" pitchFamily="1" charset="-122"/>
              </a:rPr>
              <a:t>， </a:t>
            </a:r>
            <a:r>
              <a:rPr lang="en-US" altLang="zh-CN" sz="2400" b="1">
                <a:latin typeface="Arial" panose="020B0604020202020204" pitchFamily="34" charset="0"/>
                <a:ea typeface="黑体" panose="02010609060101010101" pitchFamily="1" charset="-122"/>
              </a:rPr>
              <a:t>2</a:t>
            </a:r>
            <a:r>
              <a:rPr lang="zh-CN" altLang="en-US" sz="2400" b="1">
                <a:latin typeface="Arial" panose="020B0604020202020204" pitchFamily="34" charset="0"/>
                <a:ea typeface="黑体" panose="02010609060101010101" pitchFamily="1" charset="-122"/>
              </a:rPr>
              <a:t>， </a:t>
            </a:r>
            <a:r>
              <a:rPr lang="en-US" altLang="zh-CN" sz="2400" b="1">
                <a:latin typeface="Arial" panose="020B0604020202020204" pitchFamily="34" charset="0"/>
                <a:ea typeface="黑体" panose="02010609060101010101" pitchFamily="1" charset="-122"/>
              </a:rPr>
              <a:t>5</a:t>
            </a:r>
            <a:r>
              <a:rPr lang="zh-CN" altLang="en-US" sz="2400" b="1">
                <a:latin typeface="Arial" panose="020B0604020202020204" pitchFamily="34" charset="0"/>
                <a:ea typeface="黑体" panose="02010609060101010101" pitchFamily="1" charset="-122"/>
              </a:rPr>
              <a:t>， </a:t>
            </a:r>
            <a:r>
              <a:rPr lang="en-US" altLang="zh-CN" sz="2400" b="1">
                <a:latin typeface="Arial" panose="020B0604020202020204" pitchFamily="34" charset="0"/>
                <a:ea typeface="黑体" panose="02010609060101010101" pitchFamily="1" charset="-122"/>
              </a:rPr>
              <a:t>1</a:t>
            </a:r>
            <a:r>
              <a:rPr lang="zh-CN" altLang="en-US" sz="2400" b="1">
                <a:latin typeface="Arial" panose="020B0604020202020204" pitchFamily="34" charset="0"/>
                <a:ea typeface="黑体" panose="02010609060101010101" pitchFamily="1" charset="-122"/>
              </a:rPr>
              <a:t>， </a:t>
            </a:r>
            <a:r>
              <a:rPr lang="en-US" altLang="zh-CN" sz="2400" b="1">
                <a:latin typeface="Arial" panose="020B0604020202020204" pitchFamily="34" charset="0"/>
                <a:ea typeface="黑体" panose="02010609060101010101" pitchFamily="1" charset="-122"/>
              </a:rPr>
              <a:t>2</a:t>
            </a:r>
            <a:r>
              <a:rPr lang="zh-CN" altLang="en-US" sz="2400" b="1">
                <a:latin typeface="Arial" panose="020B0604020202020204" pitchFamily="34" charset="0"/>
                <a:ea typeface="黑体" panose="02010609060101010101" pitchFamily="1" charset="-122"/>
              </a:rPr>
              <a:t>， </a:t>
            </a:r>
            <a:r>
              <a:rPr lang="en-US" altLang="zh-CN" sz="2400" b="1">
                <a:latin typeface="Arial" panose="020B0604020202020204" pitchFamily="34" charset="0"/>
                <a:ea typeface="黑体" panose="02010609060101010101" pitchFamily="1" charset="-122"/>
              </a:rPr>
              <a:t>3</a:t>
            </a:r>
            <a:r>
              <a:rPr lang="zh-CN" altLang="en-US" sz="2400" b="1">
                <a:latin typeface="Arial" panose="020B0604020202020204" pitchFamily="34" charset="0"/>
                <a:ea typeface="黑体" panose="02010609060101010101" pitchFamily="1" charset="-122"/>
              </a:rPr>
              <a:t>， </a:t>
            </a:r>
            <a:r>
              <a:rPr lang="en-US" altLang="zh-CN" sz="2400" b="1">
                <a:latin typeface="Arial" panose="020B0604020202020204" pitchFamily="34" charset="0"/>
                <a:ea typeface="黑体" panose="02010609060101010101" pitchFamily="1" charset="-122"/>
              </a:rPr>
              <a:t>4</a:t>
            </a:r>
            <a:r>
              <a:rPr lang="zh-CN" altLang="en-US" sz="2400" b="1">
                <a:latin typeface="Arial" panose="020B0604020202020204" pitchFamily="34" charset="0"/>
                <a:ea typeface="黑体" panose="02010609060101010101" pitchFamily="1" charset="-122"/>
              </a:rPr>
              <a:t>， </a:t>
            </a:r>
            <a:r>
              <a:rPr lang="en-US" altLang="zh-CN" sz="2400" b="1">
                <a:latin typeface="Arial" panose="020B0604020202020204" pitchFamily="34" charset="0"/>
                <a:ea typeface="黑体" panose="02010609060101010101" pitchFamily="1" charset="-122"/>
              </a:rPr>
              <a:t>5 </a:t>
            </a:r>
            <a:br>
              <a:rPr lang="en-US" altLang="zh-CN" sz="2400" b="1">
                <a:latin typeface="Arial" panose="020B0604020202020204" pitchFamily="34" charset="0"/>
                <a:ea typeface="黑体" panose="02010609060101010101" pitchFamily="1" charset="-122"/>
              </a:rPr>
            </a:br>
            <a:r>
              <a:rPr lang="en-US" altLang="zh-CN" sz="2400" b="1">
                <a:latin typeface="Arial" panose="020B0604020202020204" pitchFamily="34" charset="0"/>
                <a:ea typeface="黑体" panose="02010609060101010101" pitchFamily="1" charset="-122"/>
              </a:rPr>
              <a:t>    </a:t>
            </a:r>
            <a:r>
              <a:rPr lang="zh-CN" altLang="en-US" sz="2400" b="1">
                <a:latin typeface="Arial" panose="020B0604020202020204" pitchFamily="34" charset="0"/>
                <a:ea typeface="黑体" panose="02010609060101010101" pitchFamily="1" charset="-122"/>
              </a:rPr>
              <a:t>当内存块数量为</a:t>
            </a:r>
            <a:r>
              <a:rPr lang="en-US" altLang="zh-CN" sz="2400" b="1">
                <a:latin typeface="Arial" panose="020B0604020202020204" pitchFamily="34" charset="0"/>
                <a:ea typeface="黑体" panose="02010609060101010101" pitchFamily="1" charset="-122"/>
              </a:rPr>
              <a:t>3</a:t>
            </a:r>
            <a:r>
              <a:rPr lang="zh-CN" altLang="en-US" sz="2400" b="1">
                <a:latin typeface="Arial" panose="020B0604020202020204" pitchFamily="34" charset="0"/>
                <a:ea typeface="黑体" panose="02010609060101010101" pitchFamily="1" charset="-122"/>
              </a:rPr>
              <a:t>时，试问：使用</a:t>
            </a:r>
            <a:r>
              <a:rPr lang="en-US" altLang="zh-CN" sz="2400" b="1">
                <a:latin typeface="Arial" panose="020B0604020202020204" pitchFamily="34" charset="0"/>
                <a:ea typeface="黑体" panose="02010609060101010101" pitchFamily="1" charset="-122"/>
              </a:rPr>
              <a:t>FIFO</a:t>
            </a:r>
            <a:r>
              <a:rPr lang="zh-CN" altLang="en-US" sz="2400" b="1">
                <a:latin typeface="Arial" panose="020B0604020202020204" pitchFamily="34" charset="0"/>
                <a:ea typeface="黑体" panose="02010609060101010101" pitchFamily="1" charset="-122"/>
              </a:rPr>
              <a:t>、</a:t>
            </a:r>
            <a:r>
              <a:rPr lang="en-US" altLang="zh-CN" sz="2400" b="1">
                <a:latin typeface="Arial" panose="020B0604020202020204" pitchFamily="34" charset="0"/>
                <a:ea typeface="黑体" panose="02010609060101010101" pitchFamily="1" charset="-122"/>
              </a:rPr>
              <a:t>LRU</a:t>
            </a:r>
            <a:r>
              <a:rPr lang="zh-CN" altLang="en-US" sz="2400" b="1">
                <a:latin typeface="Arial" panose="020B0604020202020204" pitchFamily="34" charset="0"/>
                <a:ea typeface="黑体" panose="02010609060101010101" pitchFamily="1" charset="-122"/>
              </a:rPr>
              <a:t>置换算法产生的缺页中断是多少？写出依次产生缺页中断后应淘汰的页。（所有内存开始时都是空的，凡第一次用到的页面都产生一次缺页中断。 </a:t>
            </a:r>
            <a:endParaRPr lang="zh-CN" altLang="en-US" sz="2400" b="1">
              <a:latin typeface="Arial" panose="020B0604020202020204" pitchFamily="34" charset="0"/>
              <a:ea typeface="黑体" panose="02010609060101010101" pitchFamily="1"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70657"/>
          <p:cNvSpPr>
            <a:spLocks noGrp="1"/>
          </p:cNvSpPr>
          <p:nvPr>
            <p:ph type="title"/>
          </p:nvPr>
        </p:nvSpPr>
        <p:spPr>
          <a:xfrm>
            <a:off x="457200" y="274638"/>
            <a:ext cx="8229600" cy="706437"/>
          </a:xfrm>
        </p:spPr>
        <p:txBody>
          <a:bodyPr anchor="ctr"/>
          <a:lstStyle/>
          <a:p>
            <a:pPr>
              <a:buNone/>
            </a:pPr>
            <a:r>
              <a:rPr lang="zh-CN" altLang="en-US" dirty="0"/>
              <a:t>8.2.4 驻留集管理</a:t>
            </a:r>
            <a:endParaRPr lang="zh-CN" altLang="en-US" dirty="0"/>
          </a:p>
        </p:txBody>
      </p:sp>
      <p:sp>
        <p:nvSpPr>
          <p:cNvPr id="70659" name="文本占位符 70658"/>
          <p:cNvSpPr>
            <a:spLocks noGrp="1"/>
          </p:cNvSpPr>
          <p:nvPr>
            <p:ph type="body" idx="1"/>
          </p:nvPr>
        </p:nvSpPr>
        <p:spPr>
          <a:xfrm>
            <a:off x="457200" y="1196975"/>
            <a:ext cx="8229600" cy="4525963"/>
          </a:xfrm>
        </p:spPr>
        <p:txBody>
          <a:bodyPr/>
          <a:lstStyle/>
          <a:p>
            <a:r>
              <a:rPr lang="zh-CN" altLang="en-US" dirty="0"/>
              <a:t>驻留集大小：给特定进程分配多大空间</a:t>
            </a:r>
            <a:endParaRPr lang="zh-CN" altLang="en-US" dirty="0"/>
          </a:p>
          <a:p>
            <a:pPr lvl="1"/>
            <a:r>
              <a:rPr lang="zh-CN" altLang="en-US" dirty="0"/>
              <a:t>进程的驻留集越小，进程数越多，寻找就绪进程更容易，交换少</a:t>
            </a:r>
            <a:endParaRPr lang="zh-CN" altLang="en-US" dirty="0"/>
          </a:p>
          <a:p>
            <a:pPr lvl="1"/>
            <a:r>
              <a:rPr lang="zh-CN" altLang="en-US" dirty="0"/>
              <a:t>驻留集小，缺页率高</a:t>
            </a:r>
            <a:endParaRPr lang="zh-CN" altLang="en-US" dirty="0"/>
          </a:p>
          <a:p>
            <a:pPr lvl="1"/>
            <a:r>
              <a:rPr lang="zh-CN" altLang="en-US" dirty="0"/>
              <a:t>驻留集大，缺页率无明显提高</a:t>
            </a:r>
            <a:endParaRPr lang="zh-CN" altLang="en-US" dirty="0"/>
          </a:p>
        </p:txBody>
      </p:sp>
      <p:sp>
        <p:nvSpPr>
          <p:cNvPr id="20483" name="文本框 7185"/>
          <p:cNvSpPr txBox="1"/>
          <p:nvPr/>
        </p:nvSpPr>
        <p:spPr>
          <a:xfrm>
            <a:off x="82233" y="6305868"/>
            <a:ext cx="1119187" cy="430887"/>
          </a:xfrm>
          <a:prstGeom prst="rect">
            <a:avLst/>
          </a:prstGeom>
          <a:noFill/>
          <a:ln w="76200" cap="flat" cmpd="sng">
            <a:solidFill>
              <a:srgbClr val="000000"/>
            </a:solidFill>
            <a:prstDash val="solid"/>
            <a:miter/>
            <a:headEnd type="none" w="med" len="med"/>
            <a:tailEnd type="none" w="med" len="med"/>
          </a:ln>
        </p:spPr>
        <p:txBody>
          <a:bodyPr wrap="square" lIns="0" tIns="0" rIns="0" bIns="0" anchor="t">
            <a:spAutoFit/>
          </a:bodyPr>
          <a:lstStyle/>
          <a:p>
            <a:pPr lvl="0" indent="0" algn="ctr"/>
            <a:r>
              <a:rPr lang="en-US" altLang="zh-CN" sz="2800" b="1" dirty="0" smtClean="0">
                <a:solidFill>
                  <a:srgbClr val="FF0066"/>
                </a:solidFill>
                <a:latin typeface="Arial Black" panose="020B0A04020102020204" charset="0"/>
                <a:ea typeface="黑体" panose="02010609060101010101" pitchFamily="1" charset="-122"/>
              </a:rPr>
              <a:t>P238</a:t>
            </a:r>
            <a:endParaRPr lang="en-US" altLang="zh-CN" sz="2800" b="1" dirty="0">
              <a:solidFill>
                <a:srgbClr val="FF0066"/>
              </a:solidFill>
              <a:latin typeface="Arial Black" panose="020B0A04020102020204" charset="0"/>
              <a:ea typeface="黑体" panose="02010609060101010101" pitchFamily="1" charset="-122"/>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72705"/>
          <p:cNvSpPr>
            <a:spLocks noGrp="1"/>
          </p:cNvSpPr>
          <p:nvPr>
            <p:ph type="title"/>
          </p:nvPr>
        </p:nvSpPr>
        <p:spPr>
          <a:xfrm>
            <a:off x="457200" y="0"/>
            <a:ext cx="8232775" cy="676275"/>
          </a:xfrm>
        </p:spPr>
        <p:txBody>
          <a:bodyPr anchor="ctr"/>
          <a:lstStyle/>
          <a:p>
            <a:r>
              <a:rPr lang="zh-CN" altLang="en-US" dirty="0"/>
              <a:t>分配与置换</a:t>
            </a:r>
            <a:endParaRPr lang="zh-CN" altLang="en-US" dirty="0"/>
          </a:p>
        </p:txBody>
      </p:sp>
      <p:sp>
        <p:nvSpPr>
          <p:cNvPr id="72707" name="文本框 72706"/>
          <p:cNvSpPr txBox="1"/>
          <p:nvPr/>
        </p:nvSpPr>
        <p:spPr>
          <a:xfrm>
            <a:off x="323850" y="1268413"/>
            <a:ext cx="8639175" cy="4775200"/>
          </a:xfrm>
          <a:prstGeom prst="rect">
            <a:avLst/>
          </a:prstGeom>
          <a:solidFill>
            <a:schemeClr val="bg1">
              <a:alpha val="100000"/>
            </a:schemeClr>
          </a:solidFill>
          <a:ln w="9525">
            <a:noFill/>
          </a:ln>
        </p:spPr>
        <p:txBody>
          <a:bodyPr vert="horz" wrap="square" lIns="0" tIns="0" rIns="0" bIns="0" anchor="t">
            <a:spAutoFit/>
          </a:bodyPr>
          <a:lstStyle/>
          <a:p>
            <a:pPr lvl="0" eaLnBrk="0" hangingPunct="0">
              <a:lnSpc>
                <a:spcPct val="140000"/>
              </a:lnSpc>
            </a:pPr>
            <a:r>
              <a:rPr lang="zh-CN" altLang="en-US" sz="2800" b="1" dirty="0">
                <a:solidFill>
                  <a:srgbClr val="FF6600"/>
                </a:solidFill>
                <a:latin typeface="Arial" panose="020B0604020202020204" pitchFamily="34" charset="0"/>
                <a:ea typeface="黑体" panose="02010609060101010101" pitchFamily="1" charset="-122"/>
              </a:rPr>
              <a:t>①固定分配局部置换</a:t>
            </a:r>
            <a:endParaRPr lang="zh-CN" altLang="en-US" sz="2800" b="1" dirty="0">
              <a:solidFill>
                <a:srgbClr val="FF6600"/>
              </a:solidFill>
              <a:latin typeface="Arial" panose="020B0604020202020204" pitchFamily="34" charset="0"/>
              <a:ea typeface="黑体" panose="02010609060101010101" pitchFamily="1" charset="-122"/>
            </a:endParaRPr>
          </a:p>
          <a:p>
            <a:pPr lvl="0" eaLnBrk="0" hangingPunct="0">
              <a:lnSpc>
                <a:spcPct val="140000"/>
              </a:lnSpc>
            </a:pPr>
            <a:r>
              <a:rPr lang="zh-CN" altLang="en-US" sz="2800" b="1" dirty="0">
                <a:latin typeface="Arial" panose="020B0604020202020204" pitchFamily="34" charset="0"/>
                <a:ea typeface="黑体" panose="02010609060101010101" pitchFamily="1" charset="-122"/>
              </a:rPr>
              <a:t>    </a:t>
            </a:r>
            <a:r>
              <a:rPr lang="zh-CN" altLang="en-US" sz="2800" b="1" dirty="0">
                <a:solidFill>
                  <a:srgbClr val="FF0000"/>
                </a:solidFill>
                <a:latin typeface="Arial" panose="020B0604020202020204" pitchFamily="34" charset="0"/>
                <a:ea typeface="黑体" panose="02010609060101010101" pitchFamily="1" charset="-122"/>
              </a:rPr>
              <a:t>固定分配：</a:t>
            </a:r>
            <a:r>
              <a:rPr lang="zh-CN" altLang="en-US" sz="2800" b="1" dirty="0">
                <a:latin typeface="Arial" panose="020B0604020202020204" pitchFamily="34" charset="0"/>
                <a:ea typeface="黑体" panose="02010609060101010101" pitchFamily="1" charset="-122"/>
              </a:rPr>
              <a:t>给进程分配固定数目的物理块，整个运行期间物理块数目不变</a:t>
            </a:r>
            <a:endParaRPr lang="zh-CN" altLang="en-US" sz="2800" b="1" dirty="0">
              <a:latin typeface="Arial" panose="020B0604020202020204" pitchFamily="34" charset="0"/>
              <a:ea typeface="黑体" panose="02010609060101010101" pitchFamily="1" charset="-122"/>
            </a:endParaRPr>
          </a:p>
          <a:p>
            <a:pPr lvl="0" eaLnBrk="0" hangingPunct="0">
              <a:lnSpc>
                <a:spcPct val="140000"/>
              </a:lnSpc>
            </a:pPr>
            <a:r>
              <a:rPr lang="zh-CN" altLang="en-US" sz="2800" b="1" dirty="0">
                <a:latin typeface="Arial" panose="020B0604020202020204" pitchFamily="34" charset="0"/>
                <a:ea typeface="黑体" panose="02010609060101010101" pitchFamily="1" charset="-122"/>
              </a:rPr>
              <a:t>    </a:t>
            </a:r>
            <a:r>
              <a:rPr lang="zh-CN" altLang="en-US" sz="2800" b="1" dirty="0">
                <a:solidFill>
                  <a:srgbClr val="9933FF"/>
                </a:solidFill>
                <a:latin typeface="Arial" panose="020B0604020202020204" pitchFamily="34" charset="0"/>
                <a:ea typeface="黑体" panose="02010609060101010101" pitchFamily="1" charset="-122"/>
              </a:rPr>
              <a:t>局部置换：</a:t>
            </a:r>
            <a:r>
              <a:rPr lang="zh-CN" altLang="en-US" sz="2800" b="1" dirty="0">
                <a:latin typeface="Arial" panose="020B0604020202020204" pitchFamily="34" charset="0"/>
                <a:ea typeface="黑体" panose="02010609060101010101" pitchFamily="1" charset="-122"/>
              </a:rPr>
              <a:t>缺页时在其自身所占有的物理块中置换</a:t>
            </a:r>
            <a:endParaRPr lang="zh-CN" altLang="en-US" sz="2800" b="1" dirty="0">
              <a:latin typeface="Arial" panose="020B0604020202020204" pitchFamily="34" charset="0"/>
              <a:ea typeface="黑体" panose="02010609060101010101" pitchFamily="1" charset="-122"/>
            </a:endParaRPr>
          </a:p>
          <a:p>
            <a:pPr lvl="0" eaLnBrk="0" hangingPunct="0">
              <a:lnSpc>
                <a:spcPct val="140000"/>
              </a:lnSpc>
            </a:pPr>
            <a:r>
              <a:rPr lang="zh-CN" altLang="en-US" sz="2800" b="1" dirty="0">
                <a:solidFill>
                  <a:srgbClr val="FF6600"/>
                </a:solidFill>
                <a:latin typeface="Arial" panose="020B0604020202020204" pitchFamily="34" charset="0"/>
                <a:ea typeface="黑体" panose="02010609060101010101" pitchFamily="1" charset="-122"/>
              </a:rPr>
              <a:t>②可变分配全局置换</a:t>
            </a:r>
            <a:endParaRPr lang="zh-CN" altLang="en-US" sz="2800" b="1" dirty="0">
              <a:solidFill>
                <a:srgbClr val="FF6600"/>
              </a:solidFill>
              <a:latin typeface="Arial" panose="020B0604020202020204" pitchFamily="34" charset="0"/>
              <a:ea typeface="黑体" panose="02010609060101010101" pitchFamily="1" charset="-122"/>
            </a:endParaRPr>
          </a:p>
          <a:p>
            <a:pPr lvl="0" eaLnBrk="0" hangingPunct="0">
              <a:lnSpc>
                <a:spcPct val="140000"/>
              </a:lnSpc>
            </a:pPr>
            <a:r>
              <a:rPr lang="zh-CN" altLang="en-US" sz="2800" b="1" dirty="0">
                <a:latin typeface="Arial" panose="020B0604020202020204" pitchFamily="34" charset="0"/>
                <a:ea typeface="黑体" panose="02010609060101010101" pitchFamily="1" charset="-122"/>
              </a:rPr>
              <a:t>    </a:t>
            </a:r>
            <a:r>
              <a:rPr lang="zh-CN" altLang="en-US" sz="2800" b="1" dirty="0">
                <a:solidFill>
                  <a:srgbClr val="FF0000"/>
                </a:solidFill>
                <a:latin typeface="Arial" panose="020B0604020202020204" pitchFamily="34" charset="0"/>
                <a:ea typeface="黑体" panose="02010609060101010101" pitchFamily="1" charset="-122"/>
              </a:rPr>
              <a:t>可变分配：</a:t>
            </a:r>
            <a:r>
              <a:rPr lang="zh-CN" altLang="en-US" sz="2800" b="1" dirty="0">
                <a:latin typeface="Arial" panose="020B0604020202020204" pitchFamily="34" charset="0"/>
                <a:ea typeface="黑体" panose="02010609060101010101" pitchFamily="1" charset="-122"/>
              </a:rPr>
              <a:t>进程分配的物理块数目可随申请动态改变</a:t>
            </a:r>
            <a:endParaRPr lang="zh-CN" altLang="en-US" sz="2800" b="1" dirty="0">
              <a:latin typeface="Arial" panose="020B0604020202020204" pitchFamily="34" charset="0"/>
              <a:ea typeface="黑体" panose="02010609060101010101" pitchFamily="1" charset="-122"/>
            </a:endParaRPr>
          </a:p>
          <a:p>
            <a:pPr lvl="0" eaLnBrk="0" hangingPunct="0">
              <a:lnSpc>
                <a:spcPct val="140000"/>
              </a:lnSpc>
            </a:pPr>
            <a:r>
              <a:rPr lang="zh-CN" altLang="en-US" sz="2800" b="1" dirty="0">
                <a:latin typeface="Arial" panose="020B0604020202020204" pitchFamily="34" charset="0"/>
                <a:ea typeface="黑体" panose="02010609060101010101" pitchFamily="1" charset="-122"/>
              </a:rPr>
              <a:t> </a:t>
            </a:r>
            <a:r>
              <a:rPr lang="zh-CN" altLang="en-US" sz="2800" b="1" dirty="0">
                <a:solidFill>
                  <a:srgbClr val="9933FF"/>
                </a:solidFill>
                <a:latin typeface="Arial" panose="020B0604020202020204" pitchFamily="34" charset="0"/>
                <a:ea typeface="黑体" panose="02010609060101010101" pitchFamily="1" charset="-122"/>
              </a:rPr>
              <a:t>   全局置换：</a:t>
            </a:r>
            <a:r>
              <a:rPr lang="zh-CN" altLang="en-US" sz="2800" b="1" dirty="0">
                <a:latin typeface="Arial" panose="020B0604020202020204" pitchFamily="34" charset="0"/>
                <a:ea typeface="黑体" panose="02010609060101010101" pitchFamily="1" charset="-122"/>
              </a:rPr>
              <a:t>缺页时在整个系统的全部物理块中置换</a:t>
            </a:r>
            <a:endParaRPr lang="zh-CN" altLang="en-US" sz="2800" b="1" dirty="0">
              <a:latin typeface="Arial" panose="020B0604020202020204" pitchFamily="34" charset="0"/>
              <a:ea typeface="黑体" panose="02010609060101010101" pitchFamily="1" charset="-122"/>
            </a:endParaRPr>
          </a:p>
          <a:p>
            <a:pPr lvl="0" eaLnBrk="0" hangingPunct="0">
              <a:lnSpc>
                <a:spcPct val="140000"/>
              </a:lnSpc>
            </a:pPr>
            <a:r>
              <a:rPr lang="zh-CN" altLang="en-US" sz="2800" b="1" dirty="0">
                <a:solidFill>
                  <a:srgbClr val="FF6600"/>
                </a:solidFill>
                <a:latin typeface="Arial" panose="020B0604020202020204" pitchFamily="34" charset="0"/>
                <a:ea typeface="黑体" panose="02010609060101010101" pitchFamily="1" charset="-122"/>
              </a:rPr>
              <a:t>③可变分配局部置换</a:t>
            </a:r>
            <a:endParaRPr lang="zh-CN" altLang="en-US" sz="2800" b="1" dirty="0">
              <a:latin typeface="Arial" panose="020B0604020202020204" pitchFamily="34" charset="0"/>
              <a:ea typeface="黑体" panose="02010609060101010101" pitchFamily="1" charset="-122"/>
            </a:endParaRPr>
          </a:p>
        </p:txBody>
      </p:sp>
      <p:sp>
        <p:nvSpPr>
          <p:cNvPr id="20483" name="文本框 7185"/>
          <p:cNvSpPr txBox="1"/>
          <p:nvPr/>
        </p:nvSpPr>
        <p:spPr>
          <a:xfrm>
            <a:off x="82233" y="6305868"/>
            <a:ext cx="1119187" cy="464185"/>
          </a:xfrm>
          <a:prstGeom prst="rect">
            <a:avLst/>
          </a:prstGeom>
          <a:noFill/>
          <a:ln w="76200" cap="flat" cmpd="sng">
            <a:solidFill>
              <a:srgbClr val="000000"/>
            </a:solidFill>
            <a:prstDash val="solid"/>
            <a:miter/>
            <a:headEnd type="none" w="med" len="med"/>
            <a:tailEnd type="none" w="med" len="med"/>
          </a:ln>
        </p:spPr>
        <p:txBody>
          <a:bodyPr wrap="square" lIns="0" tIns="0" rIns="0" bIns="0" anchor="t">
            <a:spAutoFit/>
          </a:bodyPr>
          <a:lstStyle/>
          <a:p>
            <a:pPr lvl="0" indent="0" algn="ctr"/>
            <a:r>
              <a:rPr lang="en-US" altLang="zh-CN" sz="2800" b="1" dirty="0">
                <a:solidFill>
                  <a:srgbClr val="FF0066"/>
                </a:solidFill>
                <a:latin typeface="Arial Black" panose="020B0A04020102020204" charset="0"/>
                <a:ea typeface="黑体" panose="02010609060101010101" pitchFamily="1" charset="-122"/>
              </a:rPr>
              <a:t>P262</a:t>
            </a:r>
            <a:endParaRPr lang="en-US" altLang="zh-CN" sz="2800" b="1" dirty="0">
              <a:solidFill>
                <a:srgbClr val="FF0066"/>
              </a:solidFill>
              <a:latin typeface="Arial Black" panose="020B0A04020102020204" charset="0"/>
              <a:ea typeface="黑体" panose="02010609060101010101"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2707">
                                            <p:txEl>
                                              <p:pRg st="0" end="0"/>
                                            </p:txEl>
                                          </p:spTgt>
                                        </p:tgtEl>
                                        <p:attrNameLst>
                                          <p:attrName>style.visibility</p:attrName>
                                        </p:attrNameLst>
                                      </p:cBhvr>
                                      <p:to>
                                        <p:strVal val="visible"/>
                                      </p:to>
                                    </p:set>
                                    <p:animEffect transition="in" filter="blinds(horizontal)">
                                      <p:cBhvr>
                                        <p:cTn id="7" dur="500"/>
                                        <p:tgtEl>
                                          <p:spTgt spid="72707">
                                            <p:txEl>
                                              <p:pRg st="0" end="0"/>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72707">
                                            <p:txEl>
                                              <p:pRg st="3" end="3"/>
                                            </p:txEl>
                                          </p:spTgt>
                                        </p:tgtEl>
                                        <p:attrNameLst>
                                          <p:attrName>style.visibility</p:attrName>
                                        </p:attrNameLst>
                                      </p:cBhvr>
                                      <p:to>
                                        <p:strVal val="visible"/>
                                      </p:to>
                                    </p:set>
                                    <p:animEffect transition="in" filter="blinds(horizontal)">
                                      <p:cBhvr>
                                        <p:cTn id="11" dur="500"/>
                                        <p:tgtEl>
                                          <p:spTgt spid="72707">
                                            <p:txEl>
                                              <p:pRg st="3" end="3"/>
                                            </p:txEl>
                                          </p:spTgt>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72707">
                                            <p:txEl>
                                              <p:pRg st="6" end="6"/>
                                            </p:txEl>
                                          </p:spTgt>
                                        </p:tgtEl>
                                        <p:attrNameLst>
                                          <p:attrName>style.visibility</p:attrName>
                                        </p:attrNameLst>
                                      </p:cBhvr>
                                      <p:to>
                                        <p:strVal val="visible"/>
                                      </p:to>
                                    </p:set>
                                    <p:animEffect transition="in" filter="blinds(horizontal)">
                                      <p:cBhvr>
                                        <p:cTn id="15" dur="500"/>
                                        <p:tgtEl>
                                          <p:spTgt spid="72707">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72707">
                                            <p:txEl>
                                              <p:pRg st="1" end="1"/>
                                            </p:txEl>
                                          </p:spTgt>
                                        </p:tgtEl>
                                        <p:attrNameLst>
                                          <p:attrName>style.visibility</p:attrName>
                                        </p:attrNameLst>
                                      </p:cBhvr>
                                      <p:to>
                                        <p:strVal val="visible"/>
                                      </p:to>
                                    </p:set>
                                    <p:anim calcmode="lin" valueType="num">
                                      <p:cBhvr additive="base">
                                        <p:cTn id="20" dur="500" fill="hold"/>
                                        <p:tgtEl>
                                          <p:spTgt spid="72707">
                                            <p:txEl>
                                              <p:pRg st="1" end="1"/>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72707">
                                            <p:txEl>
                                              <p:pRg st="1" end="1"/>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childTnLst>
                                    <p:set>
                                      <p:cBhvr>
                                        <p:cTn id="23" dur="1" fill="hold">
                                          <p:stCondLst>
                                            <p:cond delay="0"/>
                                          </p:stCondLst>
                                        </p:cTn>
                                        <p:tgtEl>
                                          <p:spTgt spid="72707">
                                            <p:txEl>
                                              <p:pRg st="2" end="2"/>
                                            </p:txEl>
                                          </p:spTgt>
                                        </p:tgtEl>
                                        <p:attrNameLst>
                                          <p:attrName>style.visibility</p:attrName>
                                        </p:attrNameLst>
                                      </p:cBhvr>
                                      <p:to>
                                        <p:strVal val="visible"/>
                                      </p:to>
                                    </p:set>
                                    <p:anim calcmode="lin" valueType="num">
                                      <p:cBhvr additive="base">
                                        <p:cTn id="24" dur="500" fill="hold"/>
                                        <p:tgtEl>
                                          <p:spTgt spid="72707">
                                            <p:txEl>
                                              <p:pRg st="2" end="2"/>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7270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nodeType="clickEffect">
                                  <p:stCondLst>
                                    <p:cond delay="0"/>
                                  </p:stCondLst>
                                  <p:childTnLst>
                                    <p:set>
                                      <p:cBhvr>
                                        <p:cTn id="29" dur="1" fill="hold">
                                          <p:stCondLst>
                                            <p:cond delay="0"/>
                                          </p:stCondLst>
                                        </p:cTn>
                                        <p:tgtEl>
                                          <p:spTgt spid="72707">
                                            <p:txEl>
                                              <p:pRg st="4" end="4"/>
                                            </p:txEl>
                                          </p:spTgt>
                                        </p:tgtEl>
                                        <p:attrNameLst>
                                          <p:attrName>style.visibility</p:attrName>
                                        </p:attrNameLst>
                                      </p:cBhvr>
                                      <p:to>
                                        <p:strVal val="visible"/>
                                      </p:to>
                                    </p:set>
                                    <p:anim calcmode="lin" valueType="num">
                                      <p:cBhvr additive="base">
                                        <p:cTn id="30" dur="500" fill="hold"/>
                                        <p:tgtEl>
                                          <p:spTgt spid="72707">
                                            <p:txEl>
                                              <p:pRg st="4" end="4"/>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72707">
                                            <p:txEl>
                                              <p:pRg st="4" end="4"/>
                                            </p:txEl>
                                          </p:spTgt>
                                        </p:tgtEl>
                                        <p:attrNameLst>
                                          <p:attrName>ppt_y</p:attrName>
                                        </p:attrNameLst>
                                      </p:cBhvr>
                                      <p:tavLst>
                                        <p:tav tm="0">
                                          <p:val>
                                            <p:strVal val="#ppt_y"/>
                                          </p:val>
                                        </p:tav>
                                        <p:tav tm="100000">
                                          <p:val>
                                            <p:strVal val="#ppt_y"/>
                                          </p:val>
                                        </p:tav>
                                      </p:tavLst>
                                    </p:anim>
                                  </p:childTnLst>
                                </p:cTn>
                              </p:par>
                              <p:par>
                                <p:cTn id="32" presetID="2" presetClass="entr" presetSubtype="8" fill="hold" nodeType="withEffect">
                                  <p:stCondLst>
                                    <p:cond delay="0"/>
                                  </p:stCondLst>
                                  <p:childTnLst>
                                    <p:set>
                                      <p:cBhvr>
                                        <p:cTn id="33" dur="1" fill="hold">
                                          <p:stCondLst>
                                            <p:cond delay="0"/>
                                          </p:stCondLst>
                                        </p:cTn>
                                        <p:tgtEl>
                                          <p:spTgt spid="72707">
                                            <p:txEl>
                                              <p:pRg st="5" end="5"/>
                                            </p:txEl>
                                          </p:spTgt>
                                        </p:tgtEl>
                                        <p:attrNameLst>
                                          <p:attrName>style.visibility</p:attrName>
                                        </p:attrNameLst>
                                      </p:cBhvr>
                                      <p:to>
                                        <p:strVal val="visible"/>
                                      </p:to>
                                    </p:set>
                                    <p:anim calcmode="lin" valueType="num">
                                      <p:cBhvr additive="base">
                                        <p:cTn id="34" dur="500" fill="hold"/>
                                        <p:tgtEl>
                                          <p:spTgt spid="72707">
                                            <p:txEl>
                                              <p:pRg st="5" end="5"/>
                                            </p:txEl>
                                          </p:spTgt>
                                        </p:tgtEl>
                                        <p:attrNameLst>
                                          <p:attrName>ppt_x</p:attrName>
                                        </p:attrNameLst>
                                      </p:cBhvr>
                                      <p:tavLst>
                                        <p:tav tm="0">
                                          <p:val>
                                            <p:strVal val="0-#ppt_w/2"/>
                                          </p:val>
                                        </p:tav>
                                        <p:tav tm="100000">
                                          <p:val>
                                            <p:strVal val="#ppt_x"/>
                                          </p:val>
                                        </p:tav>
                                      </p:tavLst>
                                    </p:anim>
                                    <p:anim calcmode="lin" valueType="num">
                                      <p:cBhvr additive="base">
                                        <p:cTn id="35" dur="500" fill="hold"/>
                                        <p:tgtEl>
                                          <p:spTgt spid="72707">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74753"/>
          <p:cNvSpPr>
            <a:spLocks noGrp="1"/>
          </p:cNvSpPr>
          <p:nvPr>
            <p:ph type="title"/>
          </p:nvPr>
        </p:nvSpPr>
        <p:spPr>
          <a:xfrm>
            <a:off x="457200" y="0"/>
            <a:ext cx="8232775" cy="676275"/>
          </a:xfrm>
        </p:spPr>
        <p:txBody>
          <a:bodyPr anchor="ctr"/>
          <a:lstStyle/>
          <a:p>
            <a:r>
              <a:rPr lang="zh-CN" altLang="en-US" dirty="0"/>
              <a:t>工作集模型</a:t>
            </a:r>
            <a:endParaRPr lang="zh-CN" altLang="en-US" dirty="0"/>
          </a:p>
        </p:txBody>
      </p:sp>
      <p:sp>
        <p:nvSpPr>
          <p:cNvPr id="74755" name="文本框 74754"/>
          <p:cNvSpPr txBox="1"/>
          <p:nvPr/>
        </p:nvSpPr>
        <p:spPr>
          <a:xfrm>
            <a:off x="457200" y="1268413"/>
            <a:ext cx="8280400" cy="4862512"/>
          </a:xfrm>
          <a:prstGeom prst="rect">
            <a:avLst/>
          </a:prstGeom>
          <a:solidFill>
            <a:schemeClr val="bg1">
              <a:alpha val="100000"/>
            </a:schemeClr>
          </a:solidFill>
          <a:ln w="9525">
            <a:noFill/>
          </a:ln>
        </p:spPr>
        <p:txBody>
          <a:bodyPr vert="horz" wrap="square" lIns="0" tIns="0" rIns="0" bIns="0" anchor="t">
            <a:spAutoFit/>
          </a:bodyPr>
          <a:lstStyle/>
          <a:p>
            <a:pPr lvl="0" eaLnBrk="0" hangingPunct="0">
              <a:spcBef>
                <a:spcPct val="40000"/>
              </a:spcBef>
            </a:pPr>
            <a:r>
              <a:rPr lang="zh-CN" altLang="en-US" sz="2800" b="1" dirty="0">
                <a:solidFill>
                  <a:srgbClr val="FF0000"/>
                </a:solidFill>
                <a:latin typeface="Arial" panose="020B0604020202020204" pitchFamily="34" charset="0"/>
                <a:ea typeface="黑体" panose="02010609060101010101" pitchFamily="1" charset="-122"/>
                <a:sym typeface="黑体" panose="02010609060101010101" pitchFamily="1" charset="-122"/>
              </a:rPr>
              <a:t>█ </a:t>
            </a:r>
            <a:r>
              <a:rPr lang="zh-CN" altLang="en-US" sz="2800" b="1" dirty="0">
                <a:solidFill>
                  <a:srgbClr val="FF0000"/>
                </a:solidFill>
                <a:latin typeface="Arial" panose="020B0604020202020204" pitchFamily="34" charset="0"/>
                <a:ea typeface="黑体" panose="02010609060101010101" pitchFamily="1" charset="-122"/>
              </a:rPr>
              <a:t>工作集：</a:t>
            </a:r>
            <a:r>
              <a:rPr lang="zh-CN" altLang="en-US" sz="2800" b="1" dirty="0">
                <a:solidFill>
                  <a:srgbClr val="0000FF"/>
                </a:solidFill>
                <a:latin typeface="Arial" panose="020B0604020202020204" pitchFamily="34" charset="0"/>
                <a:ea typeface="黑体" panose="02010609060101010101" pitchFamily="1" charset="-122"/>
              </a:rPr>
              <a:t>指在某段时间间隔Δ里，进程实际访问的页面集合，若预先将这些页面集合调入内存，则可减少缺页</a:t>
            </a:r>
            <a:endParaRPr lang="zh-CN" altLang="en-US" sz="2800" b="1" dirty="0">
              <a:solidFill>
                <a:srgbClr val="0000FF"/>
              </a:solidFill>
              <a:latin typeface="Arial" panose="020B0604020202020204" pitchFamily="34" charset="0"/>
              <a:ea typeface="黑体" panose="02010609060101010101" pitchFamily="1" charset="-122"/>
            </a:endParaRPr>
          </a:p>
          <a:p>
            <a:pPr lvl="0" eaLnBrk="0" hangingPunct="0">
              <a:spcBef>
                <a:spcPct val="40000"/>
              </a:spcBef>
              <a:buSzPct val="100000"/>
              <a:buFont typeface="Wingdings" panose="05000000000000000000" pitchFamily="2" charset="2"/>
              <a:buChar char="l"/>
            </a:pPr>
            <a:r>
              <a:rPr lang="zh-CN" altLang="en-US" sz="2800" b="1" dirty="0">
                <a:solidFill>
                  <a:srgbClr val="FF00FF"/>
                </a:solidFill>
                <a:latin typeface="Arial" panose="020B0604020202020204" pitchFamily="34" charset="0"/>
                <a:ea typeface="黑体" panose="02010609060101010101" pitchFamily="1" charset="-122"/>
              </a:rPr>
              <a:t>工作集：    W(t,Δ)</a:t>
            </a:r>
            <a:endParaRPr lang="zh-CN" altLang="en-US" sz="2800" b="1" dirty="0">
              <a:solidFill>
                <a:srgbClr val="FF00FF"/>
              </a:solidFill>
              <a:latin typeface="Arial" panose="020B0604020202020204" pitchFamily="34" charset="0"/>
              <a:ea typeface="黑体" panose="02010609060101010101" pitchFamily="1" charset="-122"/>
            </a:endParaRPr>
          </a:p>
          <a:p>
            <a:pPr lvl="0" eaLnBrk="0" hangingPunct="0">
              <a:spcBef>
                <a:spcPct val="40000"/>
              </a:spcBef>
              <a:buSzPct val="100000"/>
              <a:buFont typeface="Wingdings" panose="05000000000000000000" pitchFamily="2" charset="2"/>
              <a:buNone/>
            </a:pPr>
            <a:r>
              <a:rPr lang="zh-CN" altLang="en-US" sz="2800" b="1" dirty="0">
                <a:solidFill>
                  <a:srgbClr val="FF00FF"/>
                </a:solidFill>
                <a:latin typeface="Arial" panose="020B0604020202020204" pitchFamily="34" charset="0"/>
                <a:ea typeface="黑体" panose="02010609060101010101" pitchFamily="1" charset="-122"/>
              </a:rPr>
              <a:t>   其中 t 为虚拟时间，Δ为观察窗口</a:t>
            </a:r>
            <a:endParaRPr lang="zh-CN" altLang="en-US" sz="2800" b="1" dirty="0">
              <a:solidFill>
                <a:srgbClr val="FF00FF"/>
              </a:solidFill>
              <a:latin typeface="Arial" panose="020B0604020202020204" pitchFamily="34" charset="0"/>
              <a:ea typeface="黑体" panose="02010609060101010101" pitchFamily="1" charset="-122"/>
            </a:endParaRPr>
          </a:p>
          <a:p>
            <a:pPr lvl="0" eaLnBrk="0" hangingPunct="0">
              <a:spcBef>
                <a:spcPct val="40000"/>
              </a:spcBef>
              <a:buSzPct val="100000"/>
              <a:buFont typeface="Wingdings" panose="05000000000000000000" pitchFamily="2" charset="2"/>
              <a:buNone/>
            </a:pPr>
            <a:r>
              <a:rPr lang="zh-CN" altLang="en-US" sz="2800" b="1" dirty="0">
                <a:solidFill>
                  <a:srgbClr val="FF00FF"/>
                </a:solidFill>
                <a:latin typeface="Arial" panose="020B0604020202020204" pitchFamily="34" charset="0"/>
                <a:ea typeface="黑体" panose="02010609060101010101" pitchFamily="1" charset="-122"/>
              </a:rPr>
              <a:t>   Δ越大，工作集就越大</a:t>
            </a:r>
            <a:endParaRPr lang="zh-CN" altLang="en-US" sz="2800" b="1" dirty="0">
              <a:solidFill>
                <a:srgbClr val="FF00FF"/>
              </a:solidFill>
              <a:latin typeface="Arial" panose="020B0604020202020204" pitchFamily="34" charset="0"/>
              <a:ea typeface="黑体" panose="02010609060101010101" pitchFamily="1" charset="-122"/>
            </a:endParaRPr>
          </a:p>
          <a:p>
            <a:pPr lvl="0" eaLnBrk="0" hangingPunct="0">
              <a:spcBef>
                <a:spcPct val="40000"/>
              </a:spcBef>
            </a:pPr>
            <a:r>
              <a:rPr lang="zh-CN" altLang="en-US" sz="2800" b="1" dirty="0">
                <a:solidFill>
                  <a:srgbClr val="FF0000"/>
                </a:solidFill>
                <a:latin typeface="Arial" panose="020B0604020202020204" pitchFamily="34" charset="0"/>
                <a:ea typeface="黑体" panose="02010609060101010101" pitchFamily="1" charset="-122"/>
                <a:sym typeface="黑体" panose="02010609060101010101" pitchFamily="1" charset="-122"/>
              </a:rPr>
              <a:t>█ </a:t>
            </a:r>
            <a:r>
              <a:rPr lang="zh-CN" altLang="en-US" sz="2800" b="1" dirty="0">
                <a:solidFill>
                  <a:srgbClr val="FF0000"/>
                </a:solidFill>
                <a:latin typeface="Arial" panose="020B0604020202020204" pitchFamily="34" charset="0"/>
                <a:ea typeface="宋体" panose="02010600030101010101" pitchFamily="2" charset="-122"/>
              </a:rPr>
              <a:t>Δ</a:t>
            </a:r>
            <a:r>
              <a:rPr lang="zh-CN" altLang="en-US" sz="2800" b="1" dirty="0">
                <a:solidFill>
                  <a:srgbClr val="FF0000"/>
                </a:solidFill>
                <a:latin typeface="Arial" panose="020B0604020202020204" pitchFamily="34" charset="0"/>
                <a:ea typeface="黑体" panose="02010609060101010101" pitchFamily="1" charset="-122"/>
                <a:sym typeface="Arial" panose="020B0604020202020204" pitchFamily="34" charset="0"/>
              </a:rPr>
              <a:t>的确定：</a:t>
            </a:r>
            <a:endParaRPr lang="zh-CN" altLang="en-US" sz="2800" b="1" dirty="0">
              <a:solidFill>
                <a:srgbClr val="FF0000"/>
              </a:solidFill>
              <a:latin typeface="Arial" panose="020B0604020202020204" pitchFamily="34" charset="0"/>
              <a:ea typeface="黑体" panose="02010609060101010101" pitchFamily="1" charset="-122"/>
              <a:sym typeface="Arial" panose="020B0604020202020204" pitchFamily="34" charset="0"/>
            </a:endParaRPr>
          </a:p>
          <a:p>
            <a:pPr lvl="0" eaLnBrk="0" hangingPunct="0">
              <a:spcBef>
                <a:spcPct val="40000"/>
              </a:spcBef>
            </a:pPr>
            <a:r>
              <a:rPr lang="zh-CN" altLang="en-US" sz="2800" b="1" dirty="0">
                <a:solidFill>
                  <a:srgbClr val="0000FF"/>
                </a:solidFill>
                <a:latin typeface="Arial" panose="020B0604020202020204" pitchFamily="34" charset="0"/>
                <a:ea typeface="黑体" panose="02010609060101010101" pitchFamily="1" charset="-122"/>
              </a:rPr>
              <a:t>   过大，不易缺页，存储器未得到充分利用</a:t>
            </a:r>
            <a:endParaRPr lang="zh-CN" altLang="en-US" sz="2800" b="1" dirty="0">
              <a:solidFill>
                <a:srgbClr val="0000FF"/>
              </a:solidFill>
              <a:latin typeface="Arial" panose="020B0604020202020204" pitchFamily="34" charset="0"/>
              <a:ea typeface="黑体" panose="02010609060101010101" pitchFamily="1" charset="-122"/>
            </a:endParaRPr>
          </a:p>
          <a:p>
            <a:pPr lvl="0" eaLnBrk="0" hangingPunct="0">
              <a:spcBef>
                <a:spcPct val="40000"/>
              </a:spcBef>
            </a:pPr>
            <a:r>
              <a:rPr lang="zh-CN" altLang="en-US" sz="2800" b="1" dirty="0">
                <a:solidFill>
                  <a:srgbClr val="0000FF"/>
                </a:solidFill>
                <a:latin typeface="Arial" panose="020B0604020202020204" pitchFamily="34" charset="0"/>
                <a:ea typeface="黑体" panose="02010609060101010101" pitchFamily="1" charset="-122"/>
              </a:rPr>
              <a:t>   过小，频繁缺页，降低了系统的吞吐率。</a:t>
            </a:r>
            <a:endParaRPr lang="zh-CN" altLang="en-US" sz="2800" b="1" dirty="0">
              <a:solidFill>
                <a:srgbClr val="0000FF"/>
              </a:solidFill>
              <a:latin typeface="Arial" panose="020B0604020202020204" pitchFamily="34" charset="0"/>
              <a:ea typeface="黑体" panose="02010609060101010101" pitchFamily="1" charset="-122"/>
            </a:endParaRPr>
          </a:p>
        </p:txBody>
      </p:sp>
      <p:sp>
        <p:nvSpPr>
          <p:cNvPr id="20483" name="文本框 7185"/>
          <p:cNvSpPr txBox="1"/>
          <p:nvPr/>
        </p:nvSpPr>
        <p:spPr>
          <a:xfrm>
            <a:off x="82233" y="6305868"/>
            <a:ext cx="1119187" cy="464185"/>
          </a:xfrm>
          <a:prstGeom prst="rect">
            <a:avLst/>
          </a:prstGeom>
          <a:noFill/>
          <a:ln w="76200" cap="flat" cmpd="sng">
            <a:solidFill>
              <a:srgbClr val="000000"/>
            </a:solidFill>
            <a:prstDash val="solid"/>
            <a:miter/>
            <a:headEnd type="none" w="med" len="med"/>
            <a:tailEnd type="none" w="med" len="med"/>
          </a:ln>
        </p:spPr>
        <p:txBody>
          <a:bodyPr wrap="square" lIns="0" tIns="0" rIns="0" bIns="0" anchor="t">
            <a:spAutoFit/>
          </a:bodyPr>
          <a:lstStyle/>
          <a:p>
            <a:pPr lvl="0" indent="0" algn="ctr"/>
            <a:r>
              <a:rPr lang="en-US" altLang="zh-CN" sz="2800" b="1" dirty="0">
                <a:solidFill>
                  <a:srgbClr val="FF0066"/>
                </a:solidFill>
                <a:latin typeface="Arial Black" panose="020B0A04020102020204" charset="0"/>
                <a:ea typeface="黑体" panose="02010609060101010101" pitchFamily="1" charset="-122"/>
              </a:rPr>
              <a:t>P263</a:t>
            </a:r>
            <a:endParaRPr lang="en-US" altLang="zh-CN" sz="2800" b="1" dirty="0">
              <a:solidFill>
                <a:srgbClr val="FF0066"/>
              </a:solidFill>
              <a:latin typeface="Arial Black" panose="020B0A04020102020204" charset="0"/>
              <a:ea typeface="黑体" panose="02010609060101010101"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4755">
                                            <p:txEl>
                                              <p:pRg st="0" end="0"/>
                                            </p:txEl>
                                          </p:spTgt>
                                        </p:tgtEl>
                                        <p:attrNameLst>
                                          <p:attrName>style.visibility</p:attrName>
                                        </p:attrNameLst>
                                      </p:cBhvr>
                                      <p:to>
                                        <p:strVal val="visible"/>
                                      </p:to>
                                    </p:set>
                                    <p:anim calcmode="lin" valueType="num">
                                      <p:cBhvr additive="base">
                                        <p:cTn id="7" dur="500" fill="hold"/>
                                        <p:tgtEl>
                                          <p:spTgt spid="7475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7475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4755">
                                            <p:txEl>
                                              <p:pRg st="1" end="1"/>
                                            </p:txEl>
                                          </p:spTgt>
                                        </p:tgtEl>
                                        <p:attrNameLst>
                                          <p:attrName>style.visibility</p:attrName>
                                        </p:attrNameLst>
                                      </p:cBhvr>
                                      <p:to>
                                        <p:strVal val="visible"/>
                                      </p:to>
                                    </p:set>
                                    <p:anim calcmode="lin" valueType="num">
                                      <p:cBhvr additive="base">
                                        <p:cTn id="13" dur="500" fill="hold"/>
                                        <p:tgtEl>
                                          <p:spTgt spid="74755">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7475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74755">
                                            <p:txEl>
                                              <p:pRg st="2" end="2"/>
                                            </p:txEl>
                                          </p:spTgt>
                                        </p:tgtEl>
                                        <p:attrNameLst>
                                          <p:attrName>style.visibility</p:attrName>
                                        </p:attrNameLst>
                                      </p:cBhvr>
                                      <p:to>
                                        <p:strVal val="visible"/>
                                      </p:to>
                                    </p:set>
                                    <p:anim calcmode="lin" valueType="num">
                                      <p:cBhvr additive="base">
                                        <p:cTn id="19" dur="500" fill="hold"/>
                                        <p:tgtEl>
                                          <p:spTgt spid="74755">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7475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74755">
                                            <p:txEl>
                                              <p:pRg st="3" end="3"/>
                                            </p:txEl>
                                          </p:spTgt>
                                        </p:tgtEl>
                                        <p:attrNameLst>
                                          <p:attrName>style.visibility</p:attrName>
                                        </p:attrNameLst>
                                      </p:cBhvr>
                                      <p:to>
                                        <p:strVal val="visible"/>
                                      </p:to>
                                    </p:set>
                                    <p:anim calcmode="lin" valueType="num">
                                      <p:cBhvr additive="base">
                                        <p:cTn id="25" dur="500" fill="hold"/>
                                        <p:tgtEl>
                                          <p:spTgt spid="74755">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7475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74755">
                                            <p:txEl>
                                              <p:pRg st="4" end="4"/>
                                            </p:txEl>
                                          </p:spTgt>
                                        </p:tgtEl>
                                        <p:attrNameLst>
                                          <p:attrName>style.visibility</p:attrName>
                                        </p:attrNameLst>
                                      </p:cBhvr>
                                      <p:to>
                                        <p:strVal val="visible"/>
                                      </p:to>
                                    </p:set>
                                    <p:anim calcmode="lin" valueType="num">
                                      <p:cBhvr additive="base">
                                        <p:cTn id="31" dur="500" fill="hold"/>
                                        <p:tgtEl>
                                          <p:spTgt spid="74755">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7475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74755">
                                            <p:txEl>
                                              <p:pRg st="5" end="5"/>
                                            </p:txEl>
                                          </p:spTgt>
                                        </p:tgtEl>
                                        <p:attrNameLst>
                                          <p:attrName>style.visibility</p:attrName>
                                        </p:attrNameLst>
                                      </p:cBhvr>
                                      <p:to>
                                        <p:strVal val="visible"/>
                                      </p:to>
                                    </p:set>
                                    <p:anim calcmode="lin" valueType="num">
                                      <p:cBhvr additive="base">
                                        <p:cTn id="37" dur="500" fill="hold"/>
                                        <p:tgtEl>
                                          <p:spTgt spid="74755">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7475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74755">
                                            <p:txEl>
                                              <p:pRg st="6" end="6"/>
                                            </p:txEl>
                                          </p:spTgt>
                                        </p:tgtEl>
                                        <p:attrNameLst>
                                          <p:attrName>style.visibility</p:attrName>
                                        </p:attrNameLst>
                                      </p:cBhvr>
                                      <p:to>
                                        <p:strVal val="visible"/>
                                      </p:to>
                                    </p:set>
                                    <p:anim calcmode="lin" valueType="num">
                                      <p:cBhvr additive="base">
                                        <p:cTn id="43" dur="500" fill="hold"/>
                                        <p:tgtEl>
                                          <p:spTgt spid="74755">
                                            <p:txEl>
                                              <p:pRg st="6" end="6"/>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74755">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75777"/>
          <p:cNvSpPr>
            <a:spLocks noGrp="1"/>
          </p:cNvSpPr>
          <p:nvPr>
            <p:ph type="title"/>
          </p:nvPr>
        </p:nvSpPr>
        <p:spPr/>
        <p:txBody>
          <a:bodyPr anchor="ctr"/>
          <a:lstStyle/>
          <a:p/>
        </p:txBody>
      </p:sp>
      <p:pic>
        <p:nvPicPr>
          <p:cNvPr id="75779" name="内容占位符 75778" descr="8.19"/>
          <p:cNvPicPr>
            <a:picLocks noGrp="1" noChangeAspect="1"/>
          </p:cNvPicPr>
          <p:nvPr>
            <p:ph idx="1"/>
          </p:nvPr>
        </p:nvPicPr>
        <p:blipFill>
          <a:blip r:embed="rId1"/>
          <a:stretch>
            <a:fillRect/>
          </a:stretch>
        </p:blipFill>
        <p:spPr>
          <a:xfrm>
            <a:off x="0" y="0"/>
            <a:ext cx="8742363" cy="6858000"/>
          </a:xfrm>
        </p:spPr>
      </p:pic>
      <p:sp>
        <p:nvSpPr>
          <p:cNvPr id="20483" name="文本框 7185"/>
          <p:cNvSpPr txBox="1"/>
          <p:nvPr/>
        </p:nvSpPr>
        <p:spPr>
          <a:xfrm>
            <a:off x="82233" y="6305868"/>
            <a:ext cx="1119187" cy="464185"/>
          </a:xfrm>
          <a:prstGeom prst="rect">
            <a:avLst/>
          </a:prstGeom>
          <a:noFill/>
          <a:ln w="76200" cap="flat" cmpd="sng">
            <a:solidFill>
              <a:srgbClr val="000000"/>
            </a:solidFill>
            <a:prstDash val="solid"/>
            <a:miter/>
            <a:headEnd type="none" w="med" len="med"/>
            <a:tailEnd type="none" w="med" len="med"/>
          </a:ln>
        </p:spPr>
        <p:txBody>
          <a:bodyPr wrap="square" lIns="0" tIns="0" rIns="0" bIns="0" anchor="t">
            <a:spAutoFit/>
          </a:bodyPr>
          <a:lstStyle/>
          <a:p>
            <a:pPr lvl="0" indent="0" algn="ctr"/>
            <a:r>
              <a:rPr lang="en-US" altLang="zh-CN" sz="2800" b="1" dirty="0">
                <a:solidFill>
                  <a:srgbClr val="FF0066"/>
                </a:solidFill>
                <a:latin typeface="Arial Black" panose="020B0A04020102020204" charset="0"/>
                <a:ea typeface="黑体" panose="02010609060101010101" pitchFamily="1" charset="-122"/>
              </a:rPr>
              <a:t>P263</a:t>
            </a:r>
            <a:endParaRPr lang="en-US" altLang="zh-CN" sz="2800" b="1" dirty="0">
              <a:solidFill>
                <a:srgbClr val="FF0066"/>
              </a:solidFill>
              <a:latin typeface="Arial Black" panose="020B0A04020102020204" charset="0"/>
              <a:ea typeface="黑体" panose="02010609060101010101" pitchFamily="1"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76801"/>
          <p:cNvSpPr>
            <a:spLocks noGrp="1"/>
          </p:cNvSpPr>
          <p:nvPr>
            <p:ph type="title"/>
          </p:nvPr>
        </p:nvSpPr>
        <p:spPr/>
        <p:txBody>
          <a:bodyPr anchor="ctr"/>
          <a:lstStyle/>
          <a:p/>
        </p:txBody>
      </p:sp>
      <p:pic>
        <p:nvPicPr>
          <p:cNvPr id="76803" name="内容占位符 76802" descr="8.20"/>
          <p:cNvPicPr>
            <a:picLocks noGrp="1" noChangeAspect="1"/>
          </p:cNvPicPr>
          <p:nvPr>
            <p:ph sz="half" idx="1"/>
          </p:nvPr>
        </p:nvPicPr>
        <p:blipFill>
          <a:blip r:embed="rId1"/>
          <a:stretch>
            <a:fillRect/>
          </a:stretch>
        </p:blipFill>
        <p:spPr>
          <a:xfrm>
            <a:off x="0" y="896938"/>
            <a:ext cx="8797925" cy="5961062"/>
          </a:xfrm>
        </p:spPr>
      </p:pic>
      <p:sp>
        <p:nvSpPr>
          <p:cNvPr id="76804" name="文本框 76803"/>
          <p:cNvSpPr txBox="1"/>
          <p:nvPr/>
        </p:nvSpPr>
        <p:spPr>
          <a:xfrm>
            <a:off x="6588125" y="1419225"/>
            <a:ext cx="2339975" cy="1554163"/>
          </a:xfrm>
          <a:prstGeom prst="rect">
            <a:avLst/>
          </a:prstGeom>
          <a:solidFill>
            <a:schemeClr val="bg1">
              <a:alpha val="100000"/>
            </a:schemeClr>
          </a:solidFill>
          <a:ln w="9525">
            <a:noFill/>
          </a:ln>
        </p:spPr>
        <p:txBody>
          <a:bodyPr vert="horz" wrap="square" anchor="t">
            <a:spAutoFit/>
          </a:bodyPr>
          <a:lstStyle/>
          <a:p>
            <a:pPr lvl="0" algn="l" eaLnBrk="1" latinLnBrk="0" hangingPunct="1">
              <a:buSzPct val="100000"/>
              <a:buFont typeface="Wingdings" panose="05000000000000000000" pitchFamily="2" charset="2"/>
              <a:buChar char="l"/>
            </a:pPr>
            <a:r>
              <a:rPr lang="zh-CN" altLang="en-US" sz="2400" b="1" dirty="0">
                <a:solidFill>
                  <a:srgbClr val="FF00FF"/>
                </a:solidFill>
                <a:latin typeface="黑体" panose="02010609060101010101" pitchFamily="1" charset="-122"/>
                <a:ea typeface="黑体" panose="02010609060101010101" pitchFamily="1" charset="-122"/>
              </a:rPr>
              <a:t>工作集会有比较稳定的阶段和快速变化的阶段交替出现</a:t>
            </a:r>
            <a:endParaRPr lang="zh-CN" altLang="en-US" sz="2400" b="1" dirty="0">
              <a:solidFill>
                <a:srgbClr val="FF00FF"/>
              </a:solidFill>
              <a:latin typeface="黑体" panose="02010609060101010101" pitchFamily="1" charset="-122"/>
              <a:ea typeface="黑体" panose="02010609060101010101" pitchFamily="1" charset="-122"/>
            </a:endParaRPr>
          </a:p>
        </p:txBody>
      </p:sp>
      <p:graphicFrame>
        <p:nvGraphicFramePr>
          <p:cNvPr id="76805" name="内容占位符 76804"/>
          <p:cNvGraphicFramePr>
            <a:graphicFrameLocks noGrp="1" noChangeAspect="1"/>
          </p:cNvGraphicFramePr>
          <p:nvPr>
            <p:ph sz="half" idx="2"/>
          </p:nvPr>
        </p:nvGraphicFramePr>
        <p:xfrm>
          <a:off x="684213" y="1417638"/>
          <a:ext cx="3022600" cy="792162"/>
        </p:xfrm>
        <a:graphic>
          <a:graphicData uri="http://schemas.openxmlformats.org/presentationml/2006/ole">
            <mc:AlternateContent xmlns:mc="http://schemas.openxmlformats.org/markup-compatibility/2006">
              <mc:Choice xmlns:v="urn:schemas-microsoft-com:vml" Requires="v">
                <p:oleObj spid="_x0000_s5124" name="" r:id="rId2" imgW="1602105" imgH="419735" progId="Equation.3">
                  <p:embed/>
                </p:oleObj>
              </mc:Choice>
              <mc:Fallback>
                <p:oleObj name="" r:id="rId2" imgW="1602105" imgH="419735" progId="Equation.3">
                  <p:embed/>
                  <p:pic>
                    <p:nvPicPr>
                      <p:cNvPr id="0" name="图片 3079"/>
                      <p:cNvPicPr/>
                      <p:nvPr/>
                    </p:nvPicPr>
                    <p:blipFill>
                      <a:blip r:embed="rId3"/>
                      <a:stretch>
                        <a:fillRect/>
                      </a:stretch>
                    </p:blipFill>
                    <p:spPr>
                      <a:xfrm>
                        <a:off x="684213" y="1417638"/>
                        <a:ext cx="3022600" cy="792162"/>
                      </a:xfrm>
                      <a:prstGeom prst="rect">
                        <a:avLst/>
                      </a:prstGeom>
                      <a:noFill/>
                      <a:ln w="25400">
                        <a:solidFill>
                          <a:srgbClr val="FF00FF"/>
                        </a:solidFill>
                        <a:miter/>
                      </a:ln>
                    </p:spPr>
                  </p:pic>
                </p:oleObj>
              </mc:Fallback>
            </mc:AlternateContent>
          </a:graphicData>
        </a:graphic>
      </p:graphicFrame>
      <p:sp>
        <p:nvSpPr>
          <p:cNvPr id="20483" name="文本框 7185"/>
          <p:cNvSpPr txBox="1"/>
          <p:nvPr/>
        </p:nvSpPr>
        <p:spPr>
          <a:xfrm>
            <a:off x="82233" y="6305868"/>
            <a:ext cx="1119187" cy="464185"/>
          </a:xfrm>
          <a:prstGeom prst="rect">
            <a:avLst/>
          </a:prstGeom>
          <a:noFill/>
          <a:ln w="76200" cap="flat" cmpd="sng">
            <a:solidFill>
              <a:srgbClr val="000000"/>
            </a:solidFill>
            <a:prstDash val="solid"/>
            <a:miter/>
            <a:headEnd type="none" w="med" len="med"/>
            <a:tailEnd type="none" w="med" len="med"/>
          </a:ln>
        </p:spPr>
        <p:txBody>
          <a:bodyPr wrap="square" lIns="0" tIns="0" rIns="0" bIns="0" anchor="t">
            <a:spAutoFit/>
          </a:bodyPr>
          <a:lstStyle/>
          <a:p>
            <a:pPr lvl="0" indent="0" algn="ctr"/>
            <a:r>
              <a:rPr lang="en-US" altLang="zh-CN" sz="2800" b="1" dirty="0">
                <a:solidFill>
                  <a:srgbClr val="FF0066"/>
                </a:solidFill>
                <a:latin typeface="Arial Black" panose="020B0A04020102020204" charset="0"/>
                <a:ea typeface="黑体" panose="02010609060101010101" pitchFamily="1" charset="-122"/>
              </a:rPr>
              <a:t>P264</a:t>
            </a:r>
            <a:endParaRPr lang="en-US" altLang="zh-CN" sz="2800" b="1" dirty="0">
              <a:solidFill>
                <a:srgbClr val="FF0066"/>
              </a:solidFill>
              <a:latin typeface="Arial Black" panose="020B0A04020102020204" charset="0"/>
              <a:ea typeface="黑体" panose="02010609060101010101" pitchFamily="1"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77825"/>
          <p:cNvSpPr>
            <a:spLocks noGrp="1"/>
          </p:cNvSpPr>
          <p:nvPr>
            <p:ph type="title"/>
          </p:nvPr>
        </p:nvSpPr>
        <p:spPr/>
        <p:txBody>
          <a:bodyPr anchor="ctr"/>
          <a:lstStyle/>
          <a:p>
            <a:r>
              <a:rPr lang="zh-CN" altLang="en-US" dirty="0"/>
              <a:t>工作集</a:t>
            </a:r>
            <a:endParaRPr lang="zh-CN" altLang="en-US" dirty="0"/>
          </a:p>
        </p:txBody>
      </p:sp>
      <p:sp>
        <p:nvSpPr>
          <p:cNvPr id="77827" name="文本占位符 77826"/>
          <p:cNvSpPr>
            <a:spLocks noGrp="1"/>
          </p:cNvSpPr>
          <p:nvPr>
            <p:ph type="body" idx="1"/>
          </p:nvPr>
        </p:nvSpPr>
        <p:spPr/>
        <p:txBody>
          <a:bodyPr/>
          <a:lstStyle/>
          <a:p>
            <a:pPr>
              <a:lnSpc>
                <a:spcPct val="130000"/>
              </a:lnSpc>
            </a:pPr>
            <a:r>
              <a:rPr lang="zh-CN" altLang="en-US" dirty="0"/>
              <a:t>工作集能用于确定驻留集的大小</a:t>
            </a:r>
            <a:endParaRPr lang="zh-CN" altLang="en-US" dirty="0"/>
          </a:p>
          <a:p>
            <a:pPr lvl="1">
              <a:lnSpc>
                <a:spcPct val="130000"/>
              </a:lnSpc>
            </a:pPr>
            <a:r>
              <a:rPr lang="zh-CN" altLang="en-US" dirty="0"/>
              <a:t>监视每个进程的工作集</a:t>
            </a:r>
            <a:endParaRPr lang="zh-CN" altLang="en-US" dirty="0"/>
          </a:p>
          <a:p>
            <a:pPr lvl="1">
              <a:lnSpc>
                <a:spcPct val="130000"/>
              </a:lnSpc>
            </a:pPr>
            <a:r>
              <a:rPr lang="zh-CN" altLang="en-US" dirty="0"/>
              <a:t>周期性的从一个进程的驻留集中移去不在工作集中页</a:t>
            </a:r>
            <a:endParaRPr lang="zh-CN" altLang="en-US" dirty="0"/>
          </a:p>
          <a:p>
            <a:pPr lvl="1">
              <a:lnSpc>
                <a:spcPct val="130000"/>
              </a:lnSpc>
            </a:pPr>
            <a:r>
              <a:rPr lang="zh-CN" altLang="en-US" dirty="0"/>
              <a:t>只有当进程的工作集都在内存中时，才可以执行该进程（驻留集&gt;=工作集）</a:t>
            </a:r>
            <a:endParaRPr lang="zh-CN" altLang="en-US" dirty="0"/>
          </a:p>
        </p:txBody>
      </p:sp>
      <p:sp>
        <p:nvSpPr>
          <p:cNvPr id="20483" name="文本框 7185"/>
          <p:cNvSpPr txBox="1"/>
          <p:nvPr/>
        </p:nvSpPr>
        <p:spPr>
          <a:xfrm>
            <a:off x="82233" y="6305868"/>
            <a:ext cx="1119187" cy="464185"/>
          </a:xfrm>
          <a:prstGeom prst="rect">
            <a:avLst/>
          </a:prstGeom>
          <a:noFill/>
          <a:ln w="76200" cap="flat" cmpd="sng">
            <a:solidFill>
              <a:srgbClr val="000000"/>
            </a:solidFill>
            <a:prstDash val="solid"/>
            <a:miter/>
            <a:headEnd type="none" w="med" len="med"/>
            <a:tailEnd type="none" w="med" len="med"/>
          </a:ln>
        </p:spPr>
        <p:txBody>
          <a:bodyPr wrap="square" lIns="0" tIns="0" rIns="0" bIns="0" anchor="t">
            <a:spAutoFit/>
          </a:bodyPr>
          <a:lstStyle/>
          <a:p>
            <a:pPr lvl="0" indent="0" algn="ctr"/>
            <a:r>
              <a:rPr lang="en-US" altLang="zh-CN" sz="2800" b="1" dirty="0">
                <a:solidFill>
                  <a:srgbClr val="FF0066"/>
                </a:solidFill>
                <a:latin typeface="Arial Black" panose="020B0A04020102020204" charset="0"/>
                <a:ea typeface="黑体" panose="02010609060101010101" pitchFamily="1" charset="-122"/>
              </a:rPr>
              <a:t>P264</a:t>
            </a:r>
            <a:endParaRPr lang="en-US" altLang="zh-CN" sz="2800" b="1" dirty="0">
              <a:solidFill>
                <a:srgbClr val="FF0066"/>
              </a:solidFill>
              <a:latin typeface="Arial Black" panose="020B0A04020102020204" charset="0"/>
              <a:ea typeface="黑体" panose="02010609060101010101" pitchFamily="1"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78849"/>
          <p:cNvSpPr>
            <a:spLocks noGrp="1"/>
          </p:cNvSpPr>
          <p:nvPr>
            <p:ph type="title"/>
          </p:nvPr>
        </p:nvSpPr>
        <p:spPr>
          <a:xfrm>
            <a:off x="457200" y="0"/>
            <a:ext cx="8229600" cy="765175"/>
          </a:xfrm>
        </p:spPr>
        <p:txBody>
          <a:bodyPr anchor="ctr"/>
          <a:lstStyle/>
          <a:p>
            <a:r>
              <a:rPr lang="zh-CN" altLang="en-US" dirty="0"/>
              <a:t>工作集存在的问题</a:t>
            </a:r>
            <a:endParaRPr lang="zh-CN" altLang="en-US" dirty="0"/>
          </a:p>
        </p:txBody>
      </p:sp>
      <p:sp>
        <p:nvSpPr>
          <p:cNvPr id="78851" name="文本占位符 78850"/>
          <p:cNvSpPr>
            <a:spLocks noGrp="1"/>
          </p:cNvSpPr>
          <p:nvPr>
            <p:ph type="body" idx="1"/>
          </p:nvPr>
        </p:nvSpPr>
        <p:spPr>
          <a:xfrm>
            <a:off x="457200" y="765175"/>
            <a:ext cx="8229600" cy="4527550"/>
          </a:xfrm>
        </p:spPr>
        <p:txBody>
          <a:bodyPr/>
          <a:lstStyle/>
          <a:p>
            <a:r>
              <a:rPr lang="zh-CN" altLang="en-US" dirty="0"/>
              <a:t>工作集存在问题：</a:t>
            </a:r>
            <a:endParaRPr lang="zh-CN" altLang="en-US" dirty="0"/>
          </a:p>
          <a:p>
            <a:pPr lvl="1"/>
            <a:r>
              <a:rPr lang="zh-CN" altLang="en-US" dirty="0"/>
              <a:t>根据过去并不能总能预测将来</a:t>
            </a:r>
            <a:endParaRPr lang="zh-CN" altLang="en-US" dirty="0"/>
          </a:p>
          <a:p>
            <a:pPr lvl="1"/>
            <a:r>
              <a:rPr lang="zh-CN" altLang="en-US" dirty="0"/>
              <a:t>为每个进程真实的测量工作集是不实际的</a:t>
            </a:r>
            <a:endParaRPr lang="zh-CN" altLang="en-US" dirty="0"/>
          </a:p>
          <a:p>
            <a:pPr lvl="1"/>
            <a:r>
              <a:rPr lang="zh-CN" altLang="en-US" b="0" dirty="0">
                <a:solidFill>
                  <a:srgbClr val="FF00FF"/>
                </a:solidFill>
                <a:ea typeface="黑体" panose="02010609060101010101" pitchFamily="1" charset="-122"/>
              </a:rPr>
              <a:t>Δ</a:t>
            </a:r>
            <a:r>
              <a:rPr lang="zh-CN" altLang="en-US" dirty="0"/>
              <a:t>的最优值是未知的</a:t>
            </a:r>
            <a:endParaRPr lang="zh-CN" altLang="en-US" dirty="0"/>
          </a:p>
          <a:p>
            <a:r>
              <a:rPr lang="zh-CN" altLang="en-US" dirty="0"/>
              <a:t>采用近似工作集策略</a:t>
            </a:r>
            <a:endParaRPr lang="zh-CN" altLang="en-US" dirty="0"/>
          </a:p>
          <a:p>
            <a:pPr lvl="1"/>
            <a:r>
              <a:rPr lang="zh-CN" altLang="en-US" dirty="0"/>
              <a:t>监视缺页率，当缺页率大于阀值，增大驻留集，当缺页率小于阀值，减少驻留集</a:t>
            </a:r>
            <a:endParaRPr lang="zh-CN" altLang="en-US" dirty="0"/>
          </a:p>
          <a:p>
            <a:pPr>
              <a:lnSpc>
                <a:spcPct val="120000"/>
              </a:lnSpc>
              <a:buClr>
                <a:schemeClr val="folHlink"/>
              </a:buClr>
              <a:buSzPct val="90000"/>
              <a:buFont typeface="Wingdings" panose="05000000000000000000" pitchFamily="2" charset="2"/>
              <a:buChar char="n"/>
            </a:pPr>
            <a:r>
              <a:rPr lang="zh-CN" altLang="en-US" sz="3200" dirty="0">
                <a:latin typeface="宋体" panose="02010600030101010101" pitchFamily="2" charset="-122"/>
              </a:rPr>
              <a:t>建立可接受的缺页中断频率（页错误率）</a:t>
            </a:r>
            <a:endParaRPr lang="zh-CN" altLang="en-US" sz="3200" dirty="0">
              <a:latin typeface="宋体" panose="02010600030101010101" pitchFamily="2" charset="-122"/>
            </a:endParaRPr>
          </a:p>
          <a:p>
            <a:pPr lvl="1">
              <a:lnSpc>
                <a:spcPct val="120000"/>
              </a:lnSpc>
              <a:buClr>
                <a:schemeClr val="folHlink"/>
              </a:buClr>
              <a:buSzPct val="90000"/>
              <a:buFont typeface="Wingdings" panose="05000000000000000000" pitchFamily="2" charset="2"/>
              <a:buChar char="n"/>
            </a:pPr>
            <a:r>
              <a:rPr lang="zh-CN" altLang="en-US" dirty="0">
                <a:sym typeface="Arial" panose="020B0604020202020204" pitchFamily="34" charset="0"/>
              </a:rPr>
              <a:t>如果错误率太低，则进程可能有太多的帧，因此应丢弃一些帧</a:t>
            </a:r>
            <a:endParaRPr lang="zh-CN" altLang="en-US" dirty="0">
              <a:sym typeface="Arial" panose="020B0604020202020204" pitchFamily="34" charset="0"/>
            </a:endParaRPr>
          </a:p>
          <a:p>
            <a:pPr lvl="1">
              <a:lnSpc>
                <a:spcPct val="120000"/>
              </a:lnSpc>
              <a:buClr>
                <a:schemeClr val="folHlink"/>
              </a:buClr>
              <a:buSzPct val="90000"/>
              <a:buFont typeface="Wingdings" panose="05000000000000000000" pitchFamily="2" charset="2"/>
              <a:buChar char="n"/>
            </a:pPr>
            <a:r>
              <a:rPr lang="zh-CN" altLang="en-US" dirty="0">
                <a:sym typeface="Arial" panose="020B0604020202020204" pitchFamily="34" charset="0"/>
              </a:rPr>
              <a:t>如果错误率太高，则为进程分配更多帧</a:t>
            </a:r>
            <a:endParaRPr lang="zh-CN" altLang="en-US" dirty="0"/>
          </a:p>
        </p:txBody>
      </p:sp>
      <p:sp>
        <p:nvSpPr>
          <p:cNvPr id="20483" name="文本框 7185"/>
          <p:cNvSpPr txBox="1"/>
          <p:nvPr/>
        </p:nvSpPr>
        <p:spPr>
          <a:xfrm>
            <a:off x="82233" y="6305868"/>
            <a:ext cx="1119187" cy="464185"/>
          </a:xfrm>
          <a:prstGeom prst="rect">
            <a:avLst/>
          </a:prstGeom>
          <a:noFill/>
          <a:ln w="76200" cap="flat" cmpd="sng">
            <a:solidFill>
              <a:srgbClr val="000000"/>
            </a:solidFill>
            <a:prstDash val="solid"/>
            <a:miter/>
            <a:headEnd type="none" w="med" len="med"/>
            <a:tailEnd type="none" w="med" len="med"/>
          </a:ln>
        </p:spPr>
        <p:txBody>
          <a:bodyPr wrap="square" lIns="0" tIns="0" rIns="0" bIns="0" anchor="t">
            <a:spAutoFit/>
          </a:bodyPr>
          <a:lstStyle/>
          <a:p>
            <a:pPr lvl="0" indent="0" algn="ctr"/>
            <a:r>
              <a:rPr lang="en-US" altLang="zh-CN" sz="2800" b="1" dirty="0">
                <a:solidFill>
                  <a:srgbClr val="FF0066"/>
                </a:solidFill>
                <a:latin typeface="Arial Black" panose="020B0A04020102020204" charset="0"/>
                <a:ea typeface="黑体" panose="02010609060101010101" pitchFamily="1" charset="-122"/>
              </a:rPr>
              <a:t>P264</a:t>
            </a:r>
            <a:endParaRPr lang="en-US" altLang="zh-CN" sz="2800" b="1" dirty="0">
              <a:solidFill>
                <a:srgbClr val="FF0066"/>
              </a:solidFill>
              <a:latin typeface="Arial Black" panose="020B0A04020102020204" charset="0"/>
              <a:ea typeface="黑体" panose="02010609060101010101" pitchFamily="1"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无标题"/>
          <p:cNvPicPr>
            <a:picLocks noChangeAspect="1"/>
          </p:cNvPicPr>
          <p:nvPr/>
        </p:nvPicPr>
        <p:blipFill>
          <a:blip r:embed="rId1"/>
          <a:stretch>
            <a:fillRect/>
          </a:stretch>
        </p:blipFill>
        <p:spPr>
          <a:xfrm>
            <a:off x="74930" y="635000"/>
            <a:ext cx="8993505" cy="5882005"/>
          </a:xfrm>
          <a:prstGeom prst="rect">
            <a:avLst/>
          </a:prstGeom>
        </p:spPr>
      </p:pic>
      <p:sp>
        <p:nvSpPr>
          <p:cNvPr id="8194" name="标题 8193"/>
          <p:cNvSpPr>
            <a:spLocks noGrp="1"/>
          </p:cNvSpPr>
          <p:nvPr>
            <p:ph type="title"/>
          </p:nvPr>
        </p:nvSpPr>
        <p:spPr>
          <a:xfrm>
            <a:off x="155575" y="64135"/>
            <a:ext cx="8232775" cy="676275"/>
          </a:xfrm>
        </p:spPr>
        <p:txBody>
          <a:bodyPr anchor="ctr"/>
          <a:lstStyle/>
          <a:p>
            <a:pPr>
              <a:buNone/>
            </a:pPr>
            <a:r>
              <a:rPr lang="zh-CN" altLang="en-US" sz="3200" dirty="0"/>
              <a:t>简单分段分页和虚拟分段分页比较</a:t>
            </a:r>
            <a:endParaRPr lang="zh-CN" altLang="en-US" sz="3200" dirty="0"/>
          </a:p>
        </p:txBody>
      </p:sp>
      <p:sp>
        <p:nvSpPr>
          <p:cNvPr id="20483" name="文本框 7185"/>
          <p:cNvSpPr txBox="1"/>
          <p:nvPr/>
        </p:nvSpPr>
        <p:spPr>
          <a:xfrm>
            <a:off x="33338" y="6354763"/>
            <a:ext cx="1119187" cy="430887"/>
          </a:xfrm>
          <a:prstGeom prst="rect">
            <a:avLst/>
          </a:prstGeom>
          <a:noFill/>
          <a:ln w="76200" cap="flat" cmpd="sng">
            <a:solidFill>
              <a:srgbClr val="000000"/>
            </a:solidFill>
            <a:prstDash val="solid"/>
            <a:miter/>
            <a:headEnd type="none" w="med" len="med"/>
            <a:tailEnd type="none" w="med" len="med"/>
          </a:ln>
        </p:spPr>
        <p:txBody>
          <a:bodyPr wrap="square" lIns="0" tIns="0" rIns="0" bIns="0" anchor="t">
            <a:spAutoFit/>
          </a:bodyPr>
          <a:lstStyle/>
          <a:p>
            <a:pPr lvl="0" indent="0" algn="ctr"/>
            <a:r>
              <a:rPr lang="en-US" altLang="zh-CN" sz="2800" b="1" dirty="0" smtClean="0">
                <a:solidFill>
                  <a:srgbClr val="FF0066"/>
                </a:solidFill>
                <a:latin typeface="Arial Black" panose="020B0A04020102020204" charset="0"/>
                <a:ea typeface="黑体" panose="02010609060101010101" pitchFamily="1" charset="-122"/>
              </a:rPr>
              <a:t>P224</a:t>
            </a:r>
            <a:endParaRPr lang="en-US" altLang="zh-CN" sz="2800" b="1" dirty="0">
              <a:solidFill>
                <a:srgbClr val="FF0066"/>
              </a:solidFill>
              <a:latin typeface="Arial Black" panose="020B0A04020102020204" charset="0"/>
              <a:ea typeface="黑体" panose="02010609060101010101" pitchFamily="1"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80897"/>
          <p:cNvSpPr>
            <a:spLocks noGrp="1"/>
          </p:cNvSpPr>
          <p:nvPr>
            <p:ph type="title"/>
          </p:nvPr>
        </p:nvSpPr>
        <p:spPr>
          <a:xfrm>
            <a:off x="457200" y="0"/>
            <a:ext cx="8229600" cy="706438"/>
          </a:xfrm>
        </p:spPr>
        <p:txBody>
          <a:bodyPr anchor="ctr"/>
          <a:lstStyle/>
          <a:p>
            <a:r>
              <a:rPr lang="zh-CN" altLang="en-US" dirty="0"/>
              <a:t>8.2.5清除策略</a:t>
            </a:r>
            <a:endParaRPr lang="zh-CN" altLang="en-US" dirty="0"/>
          </a:p>
        </p:txBody>
      </p:sp>
      <p:sp>
        <p:nvSpPr>
          <p:cNvPr id="80899" name="文本占位符 80898"/>
          <p:cNvSpPr>
            <a:spLocks noGrp="1"/>
          </p:cNvSpPr>
          <p:nvPr>
            <p:ph type="body" idx="1"/>
          </p:nvPr>
        </p:nvSpPr>
        <p:spPr>
          <a:xfrm>
            <a:off x="457200" y="836613"/>
            <a:ext cx="8229600" cy="4525962"/>
          </a:xfrm>
        </p:spPr>
        <p:txBody>
          <a:bodyPr/>
          <a:lstStyle/>
          <a:p>
            <a:r>
              <a:rPr lang="zh-CN" altLang="en-US" dirty="0"/>
              <a:t>清除策略</a:t>
            </a:r>
            <a:endParaRPr lang="zh-CN" altLang="en-US" dirty="0"/>
          </a:p>
          <a:p>
            <a:pPr lvl="1"/>
            <a:r>
              <a:rPr lang="zh-CN" altLang="en-US" dirty="0"/>
              <a:t>何时将一个被修改过的页写回辅存</a:t>
            </a:r>
            <a:endParaRPr lang="zh-CN" altLang="en-US" dirty="0"/>
          </a:p>
          <a:p>
            <a:pPr lvl="1"/>
            <a:r>
              <a:rPr lang="zh-CN" altLang="en-US" dirty="0">
                <a:solidFill>
                  <a:srgbClr val="FF00FF"/>
                </a:solidFill>
              </a:rPr>
              <a:t>请求式清除</a:t>
            </a:r>
            <a:endParaRPr lang="zh-CN" altLang="en-US" dirty="0">
              <a:solidFill>
                <a:srgbClr val="FF00FF"/>
              </a:solidFill>
            </a:endParaRPr>
          </a:p>
          <a:p>
            <a:pPr lvl="2"/>
            <a:r>
              <a:rPr lang="zh-CN" altLang="en-US" dirty="0"/>
              <a:t>当某页被置换时写回辅存</a:t>
            </a:r>
            <a:endParaRPr lang="zh-CN" altLang="en-US" dirty="0"/>
          </a:p>
          <a:p>
            <a:pPr lvl="2"/>
            <a:r>
              <a:rPr lang="zh-CN" altLang="en-US" dirty="0"/>
              <a:t>问题：缺页中断时即要写回又要读入，费时</a:t>
            </a:r>
            <a:endParaRPr lang="zh-CN" altLang="en-US" dirty="0"/>
          </a:p>
          <a:p>
            <a:pPr lvl="1"/>
            <a:r>
              <a:rPr lang="zh-CN" altLang="en-US" dirty="0">
                <a:solidFill>
                  <a:srgbClr val="FF00FF"/>
                </a:solidFill>
              </a:rPr>
              <a:t>预约式清除</a:t>
            </a:r>
            <a:endParaRPr lang="zh-CN" altLang="en-US" dirty="0">
              <a:solidFill>
                <a:srgbClr val="FF00FF"/>
              </a:solidFill>
            </a:endParaRPr>
          </a:p>
          <a:p>
            <a:pPr lvl="2"/>
            <a:r>
              <a:rPr lang="zh-CN" altLang="en-US" dirty="0"/>
              <a:t>在被置换前成批将修改的页面写回辅存</a:t>
            </a:r>
            <a:endParaRPr lang="zh-CN" altLang="en-US" dirty="0"/>
          </a:p>
          <a:p>
            <a:pPr lvl="2"/>
            <a:r>
              <a:rPr lang="zh-CN" altLang="en-US" dirty="0"/>
              <a:t>问题：被置换前被再次修改，多次写回，浪费</a:t>
            </a:r>
            <a:endParaRPr lang="zh-CN" altLang="en-US" dirty="0"/>
          </a:p>
          <a:p>
            <a:pPr lvl="1"/>
            <a:r>
              <a:rPr lang="zh-CN" altLang="en-US" dirty="0">
                <a:solidFill>
                  <a:srgbClr val="FF00FF"/>
                </a:solidFill>
              </a:rPr>
              <a:t>结合页缓冲技术的清除策略</a:t>
            </a:r>
            <a:endParaRPr lang="zh-CN" altLang="en-US" dirty="0">
              <a:solidFill>
                <a:srgbClr val="FF00FF"/>
              </a:solidFill>
            </a:endParaRPr>
          </a:p>
          <a:p>
            <a:pPr lvl="2"/>
            <a:r>
              <a:rPr lang="zh-CN" altLang="en-US" dirty="0"/>
              <a:t>被置换页都先放入页缓冲中，修改过的页（修改表中）成批周期性写回，然后已入未修改页（未修改表）中，被访问可直接收回，当他的页框以分配给另一页则淘汰</a:t>
            </a:r>
            <a:endParaRPr lang="zh-CN" altLang="en-US" dirty="0"/>
          </a:p>
        </p:txBody>
      </p:sp>
      <p:sp>
        <p:nvSpPr>
          <p:cNvPr id="20483" name="文本框 7185"/>
          <p:cNvSpPr txBox="1"/>
          <p:nvPr/>
        </p:nvSpPr>
        <p:spPr>
          <a:xfrm>
            <a:off x="82233" y="6305868"/>
            <a:ext cx="1119187" cy="464185"/>
          </a:xfrm>
          <a:prstGeom prst="rect">
            <a:avLst/>
          </a:prstGeom>
          <a:noFill/>
          <a:ln w="76200" cap="flat" cmpd="sng">
            <a:solidFill>
              <a:srgbClr val="000000"/>
            </a:solidFill>
            <a:prstDash val="solid"/>
            <a:miter/>
            <a:headEnd type="none" w="med" len="med"/>
            <a:tailEnd type="none" w="med" len="med"/>
          </a:ln>
        </p:spPr>
        <p:txBody>
          <a:bodyPr wrap="square" lIns="0" tIns="0" rIns="0" bIns="0" anchor="t">
            <a:spAutoFit/>
          </a:bodyPr>
          <a:lstStyle/>
          <a:p>
            <a:pPr lvl="0" indent="0" algn="ctr"/>
            <a:r>
              <a:rPr lang="en-US" altLang="zh-CN" sz="2800" b="1" dirty="0">
                <a:solidFill>
                  <a:srgbClr val="FF0066"/>
                </a:solidFill>
                <a:latin typeface="Arial Black" panose="020B0A04020102020204" charset="0"/>
                <a:ea typeface="黑体" panose="02010609060101010101" pitchFamily="1" charset="-122"/>
              </a:rPr>
              <a:t>P265</a:t>
            </a:r>
            <a:endParaRPr lang="en-US" altLang="zh-CN" sz="2800" b="1" dirty="0">
              <a:solidFill>
                <a:srgbClr val="FF0066"/>
              </a:solidFill>
              <a:latin typeface="Arial Black" panose="020B0A04020102020204" charset="0"/>
              <a:ea typeface="黑体" panose="02010609060101010101" pitchFamily="1"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81921"/>
          <p:cNvSpPr>
            <a:spLocks noGrp="1"/>
          </p:cNvSpPr>
          <p:nvPr>
            <p:ph type="title"/>
          </p:nvPr>
        </p:nvSpPr>
        <p:spPr/>
        <p:txBody>
          <a:bodyPr anchor="ctr"/>
          <a:lstStyle/>
          <a:p>
            <a:pPr>
              <a:buNone/>
            </a:pPr>
            <a:r>
              <a:rPr lang="zh-CN" altLang="en-US" dirty="0"/>
              <a:t>8.2.6加载控制</a:t>
            </a:r>
            <a:endParaRPr lang="zh-CN" altLang="en-US" dirty="0"/>
          </a:p>
        </p:txBody>
      </p:sp>
      <p:sp>
        <p:nvSpPr>
          <p:cNvPr id="81923" name="文本占位符 81922"/>
          <p:cNvSpPr>
            <a:spLocks noGrp="1"/>
          </p:cNvSpPr>
          <p:nvPr>
            <p:ph type="body" idx="1"/>
          </p:nvPr>
        </p:nvSpPr>
        <p:spPr/>
        <p:txBody>
          <a:bodyPr/>
          <a:lstStyle/>
          <a:p>
            <a:r>
              <a:rPr lang="zh-CN" altLang="en-US" dirty="0"/>
              <a:t>应该在系统中加载多少道进程？（并发度）</a:t>
            </a:r>
            <a:endParaRPr lang="zh-CN" altLang="en-US" dirty="0"/>
          </a:p>
          <a:p>
            <a:pPr lvl="1"/>
            <a:r>
              <a:rPr lang="zh-CN" altLang="en-US" dirty="0"/>
              <a:t>进程的并发度影响CPU的利用率</a:t>
            </a:r>
            <a:endParaRPr lang="zh-CN" altLang="en-US" dirty="0"/>
          </a:p>
          <a:p>
            <a:pPr lvl="2"/>
            <a:r>
              <a:rPr lang="zh-CN" altLang="en-US" dirty="0"/>
              <a:t>开始时，进程并发度增加，CPU利用率上升</a:t>
            </a:r>
            <a:endParaRPr lang="zh-CN" altLang="en-US" dirty="0"/>
          </a:p>
          <a:p>
            <a:pPr lvl="2"/>
            <a:r>
              <a:rPr lang="zh-CN" altLang="en-US" dirty="0"/>
              <a:t>当并发度越来越大，缺页中断迅速增大，阻塞进程增加，更多时间用于缺页中断，CPU利用率下降</a:t>
            </a:r>
            <a:endParaRPr lang="zh-CN" altLang="en-US" dirty="0"/>
          </a:p>
          <a:p>
            <a:pPr lvl="2"/>
            <a:r>
              <a:rPr lang="zh-CN" altLang="en-US" dirty="0"/>
              <a:t>50%准则：分页设备的利用率在50%，CPU的利用率最大</a:t>
            </a:r>
            <a:endParaRPr lang="zh-CN" altLang="en-US" dirty="0"/>
          </a:p>
          <a:p>
            <a:pPr lvl="1"/>
            <a:r>
              <a:rPr lang="zh-CN" altLang="en-US" dirty="0"/>
              <a:t>根据处理器利用率和当前的进程数决定并发度</a:t>
            </a:r>
            <a:endParaRPr lang="zh-CN" altLang="en-US" dirty="0"/>
          </a:p>
          <a:p>
            <a:pPr lvl="2"/>
            <a:r>
              <a:rPr lang="zh-CN" altLang="en-US" dirty="0"/>
              <a:t>进程数少，处理器利用率低 </a:t>
            </a:r>
            <a:r>
              <a:rPr lang="zh-CN" altLang="en-US" dirty="0">
                <a:sym typeface="Arial" panose="020B0604020202020204" pitchFamily="34" charset="0"/>
              </a:rPr>
              <a:t>→ 增加并发度</a:t>
            </a:r>
            <a:endParaRPr lang="zh-CN" altLang="en-US" dirty="0">
              <a:sym typeface="Arial" panose="020B0604020202020204" pitchFamily="34" charset="0"/>
            </a:endParaRPr>
          </a:p>
          <a:p>
            <a:pPr lvl="2"/>
            <a:r>
              <a:rPr lang="zh-CN" altLang="en-US" dirty="0"/>
              <a:t>进程数多，处理器利用率低 </a:t>
            </a:r>
            <a:r>
              <a:rPr lang="zh-CN" altLang="en-US" dirty="0">
                <a:sym typeface="Arial" panose="020B0604020202020204" pitchFamily="34" charset="0"/>
              </a:rPr>
              <a:t>→ 减少并发度</a:t>
            </a:r>
            <a:endParaRPr lang="zh-CN" altLang="en-US" dirty="0">
              <a:sym typeface="Arial" panose="020B0604020202020204" pitchFamily="34" charset="0"/>
            </a:endParaRPr>
          </a:p>
          <a:p>
            <a:pPr lvl="2"/>
            <a:endParaRPr lang="zh-CN" altLang="en-US" dirty="0"/>
          </a:p>
        </p:txBody>
      </p:sp>
      <p:sp>
        <p:nvSpPr>
          <p:cNvPr id="20483" name="文本框 7185"/>
          <p:cNvSpPr txBox="1"/>
          <p:nvPr/>
        </p:nvSpPr>
        <p:spPr>
          <a:xfrm>
            <a:off x="82233" y="6305868"/>
            <a:ext cx="1119187" cy="464185"/>
          </a:xfrm>
          <a:prstGeom prst="rect">
            <a:avLst/>
          </a:prstGeom>
          <a:noFill/>
          <a:ln w="76200" cap="flat" cmpd="sng">
            <a:solidFill>
              <a:srgbClr val="000000"/>
            </a:solidFill>
            <a:prstDash val="solid"/>
            <a:miter/>
            <a:headEnd type="none" w="med" len="med"/>
            <a:tailEnd type="none" w="med" len="med"/>
          </a:ln>
        </p:spPr>
        <p:txBody>
          <a:bodyPr wrap="square" lIns="0" tIns="0" rIns="0" bIns="0" anchor="t">
            <a:spAutoFit/>
          </a:bodyPr>
          <a:lstStyle/>
          <a:p>
            <a:pPr lvl="0" indent="0" algn="ctr"/>
            <a:r>
              <a:rPr lang="en-US" altLang="zh-CN" sz="2800" b="1" dirty="0">
                <a:solidFill>
                  <a:srgbClr val="FF0066"/>
                </a:solidFill>
                <a:latin typeface="Arial Black" panose="020B0A04020102020204" charset="0"/>
                <a:ea typeface="黑体" panose="02010609060101010101" pitchFamily="1" charset="-122"/>
              </a:rPr>
              <a:t>P266</a:t>
            </a:r>
            <a:endParaRPr lang="en-US" altLang="zh-CN" sz="2800" b="1" dirty="0">
              <a:solidFill>
                <a:srgbClr val="FF0066"/>
              </a:solidFill>
              <a:latin typeface="Arial Black" panose="020B0A04020102020204" charset="0"/>
              <a:ea typeface="黑体" panose="02010609060101010101" pitchFamily="1"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82945"/>
          <p:cNvSpPr>
            <a:spLocks noGrp="1"/>
          </p:cNvSpPr>
          <p:nvPr>
            <p:ph type="title"/>
          </p:nvPr>
        </p:nvSpPr>
        <p:spPr/>
        <p:txBody>
          <a:bodyPr anchor="ctr"/>
          <a:lstStyle/>
          <a:p/>
        </p:txBody>
      </p:sp>
      <p:pic>
        <p:nvPicPr>
          <p:cNvPr id="82947" name="内容占位符 82946" descr="8.21"/>
          <p:cNvPicPr>
            <a:picLocks noGrp="1" noChangeAspect="1"/>
          </p:cNvPicPr>
          <p:nvPr>
            <p:ph idx="1"/>
          </p:nvPr>
        </p:nvPicPr>
        <p:blipFill>
          <a:blip r:embed="rId1"/>
          <a:stretch>
            <a:fillRect/>
          </a:stretch>
        </p:blipFill>
        <p:spPr>
          <a:xfrm>
            <a:off x="250825" y="276225"/>
            <a:ext cx="7951788" cy="6105525"/>
          </a:xfrm>
        </p:spPr>
      </p:pic>
      <p:sp>
        <p:nvSpPr>
          <p:cNvPr id="82948" name="椭圆 82947"/>
          <p:cNvSpPr/>
          <p:nvPr/>
        </p:nvSpPr>
        <p:spPr>
          <a:xfrm>
            <a:off x="3419475" y="1773238"/>
            <a:ext cx="936625" cy="576262"/>
          </a:xfrm>
          <a:prstGeom prst="ellipse">
            <a:avLst/>
          </a:prstGeom>
          <a:noFill/>
          <a:ln w="63500" cap="flat" cmpd="sng">
            <a:solidFill>
              <a:srgbClr val="FF00FF"/>
            </a:solidFill>
            <a:prstDash val="solid"/>
            <a:headEnd type="none" w="med" len="med"/>
            <a:tailEnd type="none" w="med" len="med"/>
          </a:ln>
        </p:spPr>
        <p:txBody>
          <a:bodyPr/>
          <a:lstStyle/>
          <a:p>
            <a:endParaRPr lang="zh-CN" altLang="en-US"/>
          </a:p>
        </p:txBody>
      </p:sp>
      <p:sp>
        <p:nvSpPr>
          <p:cNvPr id="20483" name="文本框 7185"/>
          <p:cNvSpPr txBox="1"/>
          <p:nvPr/>
        </p:nvSpPr>
        <p:spPr>
          <a:xfrm>
            <a:off x="82233" y="6305868"/>
            <a:ext cx="1119187" cy="464185"/>
          </a:xfrm>
          <a:prstGeom prst="rect">
            <a:avLst/>
          </a:prstGeom>
          <a:noFill/>
          <a:ln w="76200" cap="flat" cmpd="sng">
            <a:solidFill>
              <a:srgbClr val="000000"/>
            </a:solidFill>
            <a:prstDash val="solid"/>
            <a:miter/>
            <a:headEnd type="none" w="med" len="med"/>
            <a:tailEnd type="none" w="med" len="med"/>
          </a:ln>
        </p:spPr>
        <p:txBody>
          <a:bodyPr wrap="square" lIns="0" tIns="0" rIns="0" bIns="0" anchor="t">
            <a:spAutoFit/>
          </a:bodyPr>
          <a:lstStyle/>
          <a:p>
            <a:pPr lvl="0" indent="0" algn="ctr"/>
            <a:r>
              <a:rPr lang="en-US" altLang="zh-CN" sz="2800" b="1" dirty="0">
                <a:solidFill>
                  <a:srgbClr val="FF0066"/>
                </a:solidFill>
                <a:latin typeface="Arial Black" panose="020B0A04020102020204" charset="0"/>
                <a:ea typeface="黑体" panose="02010609060101010101" pitchFamily="1" charset="-122"/>
              </a:rPr>
              <a:t>P266</a:t>
            </a:r>
            <a:endParaRPr lang="en-US" altLang="zh-CN" sz="2800" b="1" dirty="0">
              <a:solidFill>
                <a:srgbClr val="FF0066"/>
              </a:solidFill>
              <a:latin typeface="Arial Black" panose="020B0A04020102020204" charset="0"/>
              <a:ea typeface="黑体" panose="02010609060101010101" pitchFamily="1"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83969"/>
          <p:cNvSpPr>
            <a:spLocks noGrp="1"/>
          </p:cNvSpPr>
          <p:nvPr>
            <p:ph type="title"/>
          </p:nvPr>
        </p:nvSpPr>
        <p:spPr/>
        <p:txBody>
          <a:bodyPr anchor="ctr"/>
          <a:lstStyle/>
          <a:p>
            <a:r>
              <a:rPr lang="zh-CN" altLang="en-US" dirty="0"/>
              <a:t>进程挂起</a:t>
            </a:r>
            <a:endParaRPr lang="zh-CN" altLang="en-US" dirty="0"/>
          </a:p>
        </p:txBody>
      </p:sp>
      <p:sp>
        <p:nvSpPr>
          <p:cNvPr id="83971" name="文本占位符 83970"/>
          <p:cNvSpPr>
            <a:spLocks noGrp="1"/>
          </p:cNvSpPr>
          <p:nvPr>
            <p:ph type="body" idx="1"/>
          </p:nvPr>
        </p:nvSpPr>
        <p:spPr/>
        <p:txBody>
          <a:bodyPr/>
          <a:lstStyle/>
          <a:p>
            <a:pPr>
              <a:lnSpc>
                <a:spcPct val="120000"/>
              </a:lnSpc>
            </a:pPr>
            <a:r>
              <a:rPr lang="zh-CN" altLang="en-US" dirty="0"/>
              <a:t>减低并发度，挂起某些进程，选择依据：</a:t>
            </a:r>
            <a:endParaRPr lang="zh-CN" altLang="en-US" dirty="0"/>
          </a:p>
          <a:p>
            <a:pPr lvl="1">
              <a:lnSpc>
                <a:spcPct val="120000"/>
              </a:lnSpc>
            </a:pPr>
            <a:r>
              <a:rPr lang="zh-CN" altLang="en-US" dirty="0"/>
              <a:t>最低优先级进程</a:t>
            </a:r>
            <a:endParaRPr lang="zh-CN" altLang="en-US" dirty="0"/>
          </a:p>
          <a:p>
            <a:pPr lvl="1">
              <a:lnSpc>
                <a:spcPct val="120000"/>
              </a:lnSpc>
            </a:pPr>
            <a:r>
              <a:rPr lang="zh-CN" altLang="en-US" dirty="0"/>
              <a:t>缺页中断进程</a:t>
            </a:r>
            <a:endParaRPr lang="zh-CN" altLang="en-US" dirty="0"/>
          </a:p>
          <a:p>
            <a:pPr lvl="1">
              <a:lnSpc>
                <a:spcPct val="120000"/>
              </a:lnSpc>
            </a:pPr>
            <a:r>
              <a:rPr lang="zh-CN" altLang="en-US" dirty="0"/>
              <a:t>最后被激活的进程</a:t>
            </a:r>
            <a:endParaRPr lang="zh-CN" altLang="en-US" dirty="0"/>
          </a:p>
          <a:p>
            <a:pPr lvl="1">
              <a:lnSpc>
                <a:spcPct val="120000"/>
              </a:lnSpc>
            </a:pPr>
            <a:r>
              <a:rPr lang="zh-CN" altLang="en-US" dirty="0"/>
              <a:t>驻留集最小的进程</a:t>
            </a:r>
            <a:endParaRPr lang="zh-CN" altLang="en-US" dirty="0"/>
          </a:p>
          <a:p>
            <a:pPr lvl="1">
              <a:lnSpc>
                <a:spcPct val="120000"/>
              </a:lnSpc>
            </a:pPr>
            <a:r>
              <a:rPr lang="zh-CN" altLang="en-US" dirty="0"/>
              <a:t>最大空间的进程</a:t>
            </a:r>
            <a:endParaRPr lang="zh-CN" altLang="en-US" dirty="0"/>
          </a:p>
          <a:p>
            <a:pPr lvl="1">
              <a:lnSpc>
                <a:spcPct val="120000"/>
              </a:lnSpc>
            </a:pPr>
            <a:r>
              <a:rPr lang="zh-CN" altLang="en-US" dirty="0"/>
              <a:t>具有最大剩余执行窗口的进程</a:t>
            </a:r>
            <a:endParaRPr lang="zh-CN" altLang="en-US" dirty="0"/>
          </a:p>
        </p:txBody>
      </p:sp>
      <p:sp>
        <p:nvSpPr>
          <p:cNvPr id="20483" name="文本框 7185"/>
          <p:cNvSpPr txBox="1"/>
          <p:nvPr/>
        </p:nvSpPr>
        <p:spPr>
          <a:xfrm>
            <a:off x="82233" y="6305868"/>
            <a:ext cx="1119187" cy="464185"/>
          </a:xfrm>
          <a:prstGeom prst="rect">
            <a:avLst/>
          </a:prstGeom>
          <a:noFill/>
          <a:ln w="76200" cap="flat" cmpd="sng">
            <a:solidFill>
              <a:srgbClr val="000000"/>
            </a:solidFill>
            <a:prstDash val="solid"/>
            <a:miter/>
            <a:headEnd type="none" w="med" len="med"/>
            <a:tailEnd type="none" w="med" len="med"/>
          </a:ln>
        </p:spPr>
        <p:txBody>
          <a:bodyPr wrap="square" lIns="0" tIns="0" rIns="0" bIns="0" anchor="t">
            <a:spAutoFit/>
          </a:bodyPr>
          <a:lstStyle/>
          <a:p>
            <a:pPr lvl="0" indent="0" algn="ctr"/>
            <a:r>
              <a:rPr lang="en-US" altLang="zh-CN" sz="2800" b="1" dirty="0">
                <a:solidFill>
                  <a:srgbClr val="FF0066"/>
                </a:solidFill>
                <a:latin typeface="Arial Black" panose="020B0A04020102020204" charset="0"/>
                <a:ea typeface="黑体" panose="02010609060101010101" pitchFamily="1" charset="-122"/>
              </a:rPr>
              <a:t>P266</a:t>
            </a:r>
            <a:endParaRPr lang="en-US" altLang="zh-CN" sz="2800" b="1" dirty="0">
              <a:solidFill>
                <a:srgbClr val="FF0066"/>
              </a:solidFill>
              <a:latin typeface="Arial Black" panose="020B0A04020102020204" charset="0"/>
              <a:ea typeface="黑体" panose="02010609060101010101" pitchFamily="1"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88065"/>
          <p:cNvSpPr>
            <a:spLocks noGrp="1"/>
          </p:cNvSpPr>
          <p:nvPr>
            <p:ph type="title"/>
          </p:nvPr>
        </p:nvSpPr>
        <p:spPr>
          <a:xfrm>
            <a:off x="468313" y="404813"/>
            <a:ext cx="8229600" cy="1143000"/>
          </a:xfrm>
        </p:spPr>
        <p:txBody>
          <a:bodyPr anchor="ctr"/>
          <a:lstStyle/>
          <a:p>
            <a:r>
              <a:rPr lang="zh-CN" altLang="en-US" dirty="0">
                <a:solidFill>
                  <a:srgbClr val="FF0000"/>
                </a:solidFill>
              </a:rPr>
              <a:t>增加：请求分段存储管理方式</a:t>
            </a:r>
            <a:endParaRPr lang="zh-CN" altLang="en-US" dirty="0">
              <a:solidFill>
                <a:srgbClr val="FF0000"/>
              </a:solidFill>
            </a:endParaRPr>
          </a:p>
        </p:txBody>
      </p:sp>
      <p:sp>
        <p:nvSpPr>
          <p:cNvPr id="88067" name="矩形 88066"/>
          <p:cNvSpPr>
            <a:spLocks noGrp="1"/>
          </p:cNvSpPr>
          <p:nvPr/>
        </p:nvSpPr>
        <p:spPr>
          <a:xfrm>
            <a:off x="250825" y="1484313"/>
            <a:ext cx="8964613" cy="549275"/>
          </a:xfrm>
          <a:prstGeom prst="rect">
            <a:avLst/>
          </a:prstGeom>
          <a:noFill/>
          <a:ln w="9525">
            <a:noFill/>
          </a:ln>
        </p:spPr>
        <p:txBody>
          <a:bodyPr vert="horz" wrap="square" anchor="ctr"/>
          <a:lstStyle>
            <a:lvl1pPr marL="0" lvl="0" indent="0" algn="l" defTabSz="914400" eaLnBrk="1" fontAlgn="base" latinLnBrk="0" hangingPunct="1">
              <a:lnSpc>
                <a:spcPct val="100000"/>
              </a:lnSpc>
              <a:spcBef>
                <a:spcPct val="0"/>
              </a:spcBef>
              <a:spcAft>
                <a:spcPct val="0"/>
              </a:spcAft>
              <a:buSzPct val="100000"/>
              <a:buFont typeface="Wingdings" panose="05000000000000000000" pitchFamily="2" charset="2"/>
              <a:buChar char="l"/>
              <a:defRPr sz="4400" b="1" u="none" kern="1200" baseline="0">
                <a:solidFill>
                  <a:srgbClr val="FF0066"/>
                </a:solidFill>
                <a:latin typeface="Arial" panose="020B0604020202020204" pitchFamily="34" charset="0"/>
                <a:ea typeface="黑体" panose="02010609060101010101" pitchFamily="1" charset="-122"/>
              </a:defRPr>
            </a:lvl1pPr>
          </a:lstStyle>
          <a:p>
            <a:pPr lvl="0" algn="l"/>
            <a:r>
              <a:rPr lang="en-US" altLang="zh-CN" sz="4000" b="0">
                <a:solidFill>
                  <a:srgbClr val="FF0000"/>
                </a:solidFill>
                <a:ea typeface="黑体" panose="02010609060101010101" pitchFamily="1" charset="-122"/>
              </a:rPr>
              <a:t>1. </a:t>
            </a:r>
            <a:r>
              <a:rPr lang="zh-CN" altLang="en-US" sz="4000" b="0">
                <a:solidFill>
                  <a:srgbClr val="FF0000"/>
                </a:solidFill>
                <a:ea typeface="黑体" panose="02010609060101010101" pitchFamily="1" charset="-122"/>
              </a:rPr>
              <a:t>段表机制</a:t>
            </a:r>
            <a:endParaRPr lang="zh-CN" altLang="en-US" sz="4000" b="0">
              <a:solidFill>
                <a:srgbClr val="FF0000"/>
              </a:solidFill>
              <a:ea typeface="黑体" panose="02010609060101010101" pitchFamily="1" charset="-122"/>
            </a:endParaRPr>
          </a:p>
        </p:txBody>
      </p:sp>
      <p:sp>
        <p:nvSpPr>
          <p:cNvPr id="88068" name="文本框 88067"/>
          <p:cNvSpPr txBox="1"/>
          <p:nvPr/>
        </p:nvSpPr>
        <p:spPr>
          <a:xfrm>
            <a:off x="250825" y="2205038"/>
            <a:ext cx="8569325" cy="4060825"/>
          </a:xfrm>
          <a:prstGeom prst="rect">
            <a:avLst/>
          </a:prstGeom>
          <a:solidFill>
            <a:schemeClr val="bg1">
              <a:alpha val="100000"/>
            </a:schemeClr>
          </a:solidFill>
          <a:ln w="9525">
            <a:noFill/>
          </a:ln>
        </p:spPr>
        <p:txBody>
          <a:bodyPr vert="horz" wrap="square" lIns="0" tIns="0" rIns="0" bIns="0" anchor="t">
            <a:spAutoFit/>
          </a:bodyPr>
          <a:lstStyle/>
          <a:p>
            <a:pPr lvl="0" eaLnBrk="0" hangingPunct="0"/>
            <a:r>
              <a:rPr lang="zh-CN" altLang="en-US" sz="2800" b="1">
                <a:solidFill>
                  <a:srgbClr val="FF0000"/>
                </a:solidFill>
                <a:latin typeface="黑体" panose="02010609060101010101" pitchFamily="1" charset="-122"/>
                <a:ea typeface="黑体" panose="02010609060101010101" pitchFamily="1" charset="-122"/>
              </a:rPr>
              <a:t>段  段 段的 存取   访问  修改  存在  增补 外存</a:t>
            </a:r>
            <a:endParaRPr lang="zh-CN" altLang="en-US" sz="2800" b="1">
              <a:solidFill>
                <a:srgbClr val="FF0000"/>
              </a:solidFill>
              <a:latin typeface="黑体" panose="02010609060101010101" pitchFamily="1" charset="-122"/>
              <a:ea typeface="黑体" panose="02010609060101010101" pitchFamily="1" charset="-122"/>
            </a:endParaRPr>
          </a:p>
          <a:p>
            <a:pPr lvl="0" eaLnBrk="0" hangingPunct="0"/>
            <a:r>
              <a:rPr lang="zh-CN" altLang="en-US" sz="2800" b="1">
                <a:solidFill>
                  <a:srgbClr val="FF0000"/>
                </a:solidFill>
                <a:latin typeface="黑体" panose="02010609060101010101" pitchFamily="1" charset="-122"/>
                <a:ea typeface="黑体" panose="02010609060101010101" pitchFamily="1" charset="-122"/>
              </a:rPr>
              <a:t>号  长 基址 方式  字段</a:t>
            </a:r>
            <a:r>
              <a:rPr lang="en-US" altLang="zh-CN" sz="2800" b="1">
                <a:solidFill>
                  <a:srgbClr val="FF0000"/>
                </a:solidFill>
                <a:latin typeface="黑体" panose="02010609060101010101" pitchFamily="1" charset="-122"/>
                <a:ea typeface="黑体" panose="02010609060101010101" pitchFamily="1" charset="-122"/>
              </a:rPr>
              <a:t>A  </a:t>
            </a:r>
            <a:r>
              <a:rPr lang="zh-CN" altLang="en-US" sz="2800" b="1">
                <a:solidFill>
                  <a:srgbClr val="FF0000"/>
                </a:solidFill>
                <a:latin typeface="黑体" panose="02010609060101010101" pitchFamily="1" charset="-122"/>
                <a:ea typeface="黑体" panose="02010609060101010101" pitchFamily="1" charset="-122"/>
              </a:rPr>
              <a:t>位 </a:t>
            </a:r>
            <a:r>
              <a:rPr lang="en-US" altLang="zh-CN" sz="2800" b="1">
                <a:solidFill>
                  <a:srgbClr val="FF0000"/>
                </a:solidFill>
                <a:latin typeface="黑体" panose="02010609060101010101" pitchFamily="1" charset="-122"/>
                <a:ea typeface="黑体" panose="02010609060101010101" pitchFamily="1" charset="-122"/>
              </a:rPr>
              <a:t>M  </a:t>
            </a:r>
            <a:r>
              <a:rPr lang="zh-CN" altLang="en-US" sz="2800" b="1">
                <a:solidFill>
                  <a:srgbClr val="FF0000"/>
                </a:solidFill>
                <a:latin typeface="黑体" panose="02010609060101010101" pitchFamily="1" charset="-122"/>
                <a:ea typeface="黑体" panose="02010609060101010101" pitchFamily="1" charset="-122"/>
              </a:rPr>
              <a:t>位 </a:t>
            </a:r>
            <a:r>
              <a:rPr lang="en-US" altLang="zh-CN" sz="2800" b="1">
                <a:solidFill>
                  <a:srgbClr val="FF0000"/>
                </a:solidFill>
                <a:latin typeface="黑体" panose="02010609060101010101" pitchFamily="1" charset="-122"/>
                <a:ea typeface="黑体" panose="02010609060101010101" pitchFamily="1" charset="-122"/>
              </a:rPr>
              <a:t>P   </a:t>
            </a:r>
            <a:r>
              <a:rPr lang="zh-CN" altLang="en-US" sz="2800" b="1">
                <a:solidFill>
                  <a:srgbClr val="FF0000"/>
                </a:solidFill>
                <a:latin typeface="黑体" panose="02010609060101010101" pitchFamily="1" charset="-122"/>
                <a:ea typeface="黑体" panose="02010609060101010101" pitchFamily="1" charset="-122"/>
              </a:rPr>
              <a:t>位  始址</a:t>
            </a:r>
            <a:endParaRPr lang="zh-CN" altLang="en-US" sz="2800" b="1">
              <a:solidFill>
                <a:srgbClr val="FF0000"/>
              </a:solidFill>
              <a:latin typeface="黑体" panose="02010609060101010101" pitchFamily="1" charset="-122"/>
              <a:ea typeface="黑体" panose="02010609060101010101" pitchFamily="1" charset="-122"/>
            </a:endParaRPr>
          </a:p>
          <a:p>
            <a:pPr lvl="0" eaLnBrk="0" hangingPunct="0">
              <a:spcBef>
                <a:spcPct val="50000"/>
              </a:spcBef>
            </a:pPr>
            <a:r>
              <a:rPr lang="en-US" altLang="zh-CN" sz="2800" b="1">
                <a:solidFill>
                  <a:srgbClr val="009900"/>
                </a:solidFill>
                <a:latin typeface="黑体" panose="02010609060101010101" pitchFamily="1" charset="-122"/>
                <a:ea typeface="黑体" panose="02010609060101010101" pitchFamily="1" charset="-122"/>
              </a:rPr>
              <a:t>(1)</a:t>
            </a:r>
            <a:r>
              <a:rPr lang="zh-CN" altLang="en-US" sz="2800" b="1">
                <a:solidFill>
                  <a:srgbClr val="009900"/>
                </a:solidFill>
                <a:latin typeface="黑体" panose="02010609060101010101" pitchFamily="1" charset="-122"/>
                <a:ea typeface="黑体" panose="02010609060101010101" pitchFamily="1" charset="-122"/>
              </a:rPr>
              <a:t>存取方式</a:t>
            </a:r>
            <a:r>
              <a:rPr lang="zh-CN" altLang="en-US" sz="2800" b="1">
                <a:latin typeface="黑体" panose="02010609060101010101" pitchFamily="1" charset="-122"/>
                <a:ea typeface="黑体" panose="02010609060101010101" pitchFamily="1" charset="-122"/>
              </a:rPr>
              <a:t>：表示该段是只执行、只读还是也许读写</a:t>
            </a:r>
            <a:endParaRPr lang="zh-CN" altLang="en-US" sz="2800" b="1">
              <a:latin typeface="黑体" panose="02010609060101010101" pitchFamily="1" charset="-122"/>
              <a:ea typeface="黑体" panose="02010609060101010101" pitchFamily="1" charset="-122"/>
            </a:endParaRPr>
          </a:p>
          <a:p>
            <a:pPr lvl="0" eaLnBrk="0" hangingPunct="0">
              <a:spcBef>
                <a:spcPct val="50000"/>
              </a:spcBef>
            </a:pPr>
            <a:r>
              <a:rPr lang="en-US" altLang="zh-CN" sz="2800" b="1">
                <a:solidFill>
                  <a:srgbClr val="009900"/>
                </a:solidFill>
                <a:latin typeface="黑体" panose="02010609060101010101" pitchFamily="1" charset="-122"/>
                <a:ea typeface="黑体" panose="02010609060101010101" pitchFamily="1" charset="-122"/>
              </a:rPr>
              <a:t>(2)</a:t>
            </a:r>
            <a:r>
              <a:rPr lang="zh-CN" altLang="en-US" sz="2800" b="1">
                <a:solidFill>
                  <a:srgbClr val="009900"/>
                </a:solidFill>
                <a:latin typeface="黑体" panose="02010609060101010101" pitchFamily="1" charset="-122"/>
                <a:ea typeface="黑体" panose="02010609060101010101" pitchFamily="1" charset="-122"/>
              </a:rPr>
              <a:t>访问字段</a:t>
            </a:r>
            <a:r>
              <a:rPr lang="en-US" altLang="zh-CN" sz="2800" b="1">
                <a:solidFill>
                  <a:srgbClr val="009900"/>
                </a:solidFill>
                <a:latin typeface="黑体" panose="02010609060101010101" pitchFamily="1" charset="-122"/>
                <a:ea typeface="黑体" panose="02010609060101010101" pitchFamily="1" charset="-122"/>
              </a:rPr>
              <a:t>A</a:t>
            </a:r>
            <a:r>
              <a:rPr lang="zh-CN" altLang="en-US" sz="2800" b="1">
                <a:solidFill>
                  <a:srgbClr val="009900"/>
                </a:solidFill>
                <a:latin typeface="黑体" panose="02010609060101010101" pitchFamily="1" charset="-122"/>
                <a:ea typeface="黑体" panose="02010609060101010101" pitchFamily="1" charset="-122"/>
              </a:rPr>
              <a:t>：</a:t>
            </a:r>
            <a:r>
              <a:rPr lang="zh-CN" altLang="en-US" sz="2800" b="1">
                <a:latin typeface="黑体" panose="02010609060101010101" pitchFamily="1" charset="-122"/>
                <a:ea typeface="黑体" panose="02010609060101010101" pitchFamily="1" charset="-122"/>
              </a:rPr>
              <a:t>表示该页最近是否被访问过</a:t>
            </a:r>
            <a:endParaRPr lang="zh-CN" altLang="en-US" sz="2800" b="1">
              <a:latin typeface="黑体" panose="02010609060101010101" pitchFamily="1" charset="-122"/>
              <a:ea typeface="黑体" panose="02010609060101010101" pitchFamily="1" charset="-122"/>
            </a:endParaRPr>
          </a:p>
          <a:p>
            <a:pPr lvl="0" eaLnBrk="0" hangingPunct="0">
              <a:spcBef>
                <a:spcPct val="50000"/>
              </a:spcBef>
            </a:pPr>
            <a:r>
              <a:rPr lang="en-US" altLang="zh-CN" sz="2800" b="1">
                <a:solidFill>
                  <a:srgbClr val="009900"/>
                </a:solidFill>
                <a:latin typeface="黑体" panose="02010609060101010101" pitchFamily="1" charset="-122"/>
                <a:ea typeface="黑体" panose="02010609060101010101" pitchFamily="1" charset="-122"/>
              </a:rPr>
              <a:t>(3)</a:t>
            </a:r>
            <a:r>
              <a:rPr lang="zh-CN" altLang="en-US" sz="2800" b="1">
                <a:solidFill>
                  <a:srgbClr val="009900"/>
                </a:solidFill>
                <a:latin typeface="黑体" panose="02010609060101010101" pitchFamily="1" charset="-122"/>
                <a:ea typeface="黑体" panose="02010609060101010101" pitchFamily="1" charset="-122"/>
              </a:rPr>
              <a:t>修改位</a:t>
            </a:r>
            <a:r>
              <a:rPr lang="en-US" altLang="zh-CN" sz="2800" b="1">
                <a:solidFill>
                  <a:srgbClr val="009900"/>
                </a:solidFill>
                <a:latin typeface="黑体" panose="02010609060101010101" pitchFamily="1" charset="-122"/>
                <a:ea typeface="黑体" panose="02010609060101010101" pitchFamily="1" charset="-122"/>
              </a:rPr>
              <a:t>M</a:t>
            </a:r>
            <a:r>
              <a:rPr lang="zh-CN" altLang="en-US" sz="2800" b="1">
                <a:solidFill>
                  <a:srgbClr val="009900"/>
                </a:solidFill>
                <a:latin typeface="黑体" panose="02010609060101010101" pitchFamily="1" charset="-122"/>
                <a:ea typeface="黑体" panose="02010609060101010101" pitchFamily="1" charset="-122"/>
              </a:rPr>
              <a:t>：</a:t>
            </a:r>
            <a:r>
              <a:rPr lang="zh-CN" altLang="en-US" sz="2800" b="1">
                <a:latin typeface="黑体" panose="02010609060101010101" pitchFamily="1" charset="-122"/>
                <a:ea typeface="黑体" panose="02010609060101010101" pitchFamily="1" charset="-122"/>
              </a:rPr>
              <a:t>表示该页内容是否被修改</a:t>
            </a:r>
            <a:endParaRPr lang="zh-CN" altLang="en-US" sz="2800" b="1">
              <a:latin typeface="黑体" panose="02010609060101010101" pitchFamily="1" charset="-122"/>
              <a:ea typeface="黑体" panose="02010609060101010101" pitchFamily="1" charset="-122"/>
            </a:endParaRPr>
          </a:p>
          <a:p>
            <a:pPr lvl="0" eaLnBrk="0" hangingPunct="0">
              <a:spcBef>
                <a:spcPct val="50000"/>
              </a:spcBef>
            </a:pPr>
            <a:r>
              <a:rPr lang="en-US" altLang="zh-CN" sz="2800" b="1">
                <a:solidFill>
                  <a:srgbClr val="009900"/>
                </a:solidFill>
                <a:latin typeface="黑体" panose="02010609060101010101" pitchFamily="1" charset="-122"/>
                <a:ea typeface="黑体" panose="02010609060101010101" pitchFamily="1" charset="-122"/>
              </a:rPr>
              <a:t>(4)</a:t>
            </a:r>
            <a:r>
              <a:rPr lang="zh-CN" altLang="en-US" sz="2800" b="1">
                <a:solidFill>
                  <a:srgbClr val="009900"/>
                </a:solidFill>
                <a:latin typeface="黑体" panose="02010609060101010101" pitchFamily="1" charset="-122"/>
                <a:ea typeface="黑体" panose="02010609060101010101" pitchFamily="1" charset="-122"/>
              </a:rPr>
              <a:t>存在位</a:t>
            </a:r>
            <a:r>
              <a:rPr lang="en-US" altLang="zh-CN" sz="2800" b="1">
                <a:solidFill>
                  <a:srgbClr val="009900"/>
                </a:solidFill>
                <a:latin typeface="黑体" panose="02010609060101010101" pitchFamily="1" charset="-122"/>
                <a:ea typeface="黑体" panose="02010609060101010101" pitchFamily="1" charset="-122"/>
              </a:rPr>
              <a:t>P</a:t>
            </a:r>
            <a:r>
              <a:rPr lang="zh-CN" altLang="en-US" sz="2800" b="1">
                <a:solidFill>
                  <a:srgbClr val="009900"/>
                </a:solidFill>
                <a:latin typeface="黑体" panose="02010609060101010101" pitchFamily="1" charset="-122"/>
                <a:ea typeface="黑体" panose="02010609060101010101" pitchFamily="1" charset="-122"/>
              </a:rPr>
              <a:t>：</a:t>
            </a:r>
            <a:r>
              <a:rPr lang="zh-CN" altLang="en-US" sz="2800" b="1">
                <a:latin typeface="黑体" panose="02010609060101010101" pitchFamily="1" charset="-122"/>
                <a:ea typeface="黑体" panose="02010609060101010101" pitchFamily="1" charset="-122"/>
              </a:rPr>
              <a:t>表示该页是否在主存</a:t>
            </a:r>
            <a:endParaRPr lang="zh-CN" altLang="en-US" sz="2800" b="1">
              <a:latin typeface="黑体" panose="02010609060101010101" pitchFamily="1" charset="-122"/>
              <a:ea typeface="黑体" panose="02010609060101010101" pitchFamily="1" charset="-122"/>
            </a:endParaRPr>
          </a:p>
          <a:p>
            <a:pPr lvl="0" eaLnBrk="0" hangingPunct="0">
              <a:spcBef>
                <a:spcPct val="50000"/>
              </a:spcBef>
            </a:pPr>
            <a:r>
              <a:rPr lang="en-US" altLang="zh-CN" sz="2800" b="1">
                <a:solidFill>
                  <a:srgbClr val="009900"/>
                </a:solidFill>
                <a:latin typeface="黑体" panose="02010609060101010101" pitchFamily="1" charset="-122"/>
                <a:ea typeface="黑体" panose="02010609060101010101" pitchFamily="1" charset="-122"/>
              </a:rPr>
              <a:t>(5)</a:t>
            </a:r>
            <a:r>
              <a:rPr lang="zh-CN" altLang="en-US" sz="2800" b="1">
                <a:solidFill>
                  <a:srgbClr val="009900"/>
                </a:solidFill>
                <a:latin typeface="黑体" panose="02010609060101010101" pitchFamily="1" charset="-122"/>
                <a:ea typeface="黑体" panose="02010609060101010101" pitchFamily="1" charset="-122"/>
              </a:rPr>
              <a:t>增补位：</a:t>
            </a:r>
            <a:r>
              <a:rPr lang="zh-CN" altLang="en-US" sz="2800" b="1">
                <a:latin typeface="黑体" panose="02010609060101010101" pitchFamily="1" charset="-122"/>
                <a:ea typeface="黑体" panose="02010609060101010101" pitchFamily="1" charset="-122"/>
              </a:rPr>
              <a:t>本段在运行过程中是否做过动态增长</a:t>
            </a:r>
            <a:endParaRPr lang="zh-CN" altLang="en-US" sz="2800" b="1">
              <a:latin typeface="黑体" panose="02010609060101010101" pitchFamily="1" charset="-122"/>
              <a:ea typeface="黑体" panose="02010609060101010101" pitchFamily="1" charset="-122"/>
            </a:endParaRPr>
          </a:p>
        </p:txBody>
      </p:sp>
      <p:grpSp>
        <p:nvGrpSpPr>
          <p:cNvPr id="88069" name="组合 88068"/>
          <p:cNvGrpSpPr/>
          <p:nvPr/>
        </p:nvGrpSpPr>
        <p:grpSpPr>
          <a:xfrm>
            <a:off x="180975" y="2133600"/>
            <a:ext cx="8423275" cy="1008063"/>
            <a:chOff x="0" y="0"/>
            <a:chExt cx="5307" cy="635"/>
          </a:xfrm>
        </p:grpSpPr>
        <p:sp>
          <p:nvSpPr>
            <p:cNvPr id="88070" name="直接连接符 88069"/>
            <p:cNvSpPr/>
            <p:nvPr/>
          </p:nvSpPr>
          <p:spPr>
            <a:xfrm flipV="1">
              <a:off x="0" y="0"/>
              <a:ext cx="5307" cy="45"/>
            </a:xfrm>
            <a:prstGeom prst="line">
              <a:avLst/>
            </a:prstGeom>
            <a:ln w="57150" cap="flat" cmpd="sng">
              <a:solidFill>
                <a:schemeClr val="folHlink"/>
              </a:solidFill>
              <a:prstDash val="solid"/>
              <a:headEnd type="none" w="med" len="med"/>
              <a:tailEnd type="none" w="med" len="med"/>
            </a:ln>
          </p:spPr>
        </p:sp>
        <p:sp>
          <p:nvSpPr>
            <p:cNvPr id="88071" name="直接连接符 88070"/>
            <p:cNvSpPr/>
            <p:nvPr/>
          </p:nvSpPr>
          <p:spPr>
            <a:xfrm>
              <a:off x="0" y="635"/>
              <a:ext cx="5307" cy="0"/>
            </a:xfrm>
            <a:prstGeom prst="line">
              <a:avLst/>
            </a:prstGeom>
            <a:ln w="57150" cap="flat" cmpd="sng">
              <a:solidFill>
                <a:schemeClr val="folHlink"/>
              </a:solidFill>
              <a:prstDash val="solid"/>
              <a:headEnd type="none" w="med" len="med"/>
              <a:tailEnd type="none" w="med" len="med"/>
            </a:ln>
          </p:spPr>
        </p:sp>
        <p:sp>
          <p:nvSpPr>
            <p:cNvPr id="88072" name="直接连接符 88071"/>
            <p:cNvSpPr/>
            <p:nvPr/>
          </p:nvSpPr>
          <p:spPr>
            <a:xfrm>
              <a:off x="0" y="45"/>
              <a:ext cx="0" cy="590"/>
            </a:xfrm>
            <a:prstGeom prst="line">
              <a:avLst/>
            </a:prstGeom>
            <a:ln w="57150" cap="flat" cmpd="sng">
              <a:solidFill>
                <a:schemeClr val="folHlink"/>
              </a:solidFill>
              <a:prstDash val="solid"/>
              <a:headEnd type="none" w="med" len="med"/>
              <a:tailEnd type="none" w="med" len="med"/>
            </a:ln>
          </p:spPr>
        </p:sp>
        <p:sp>
          <p:nvSpPr>
            <p:cNvPr id="88073" name="直接连接符 88072"/>
            <p:cNvSpPr/>
            <p:nvPr/>
          </p:nvSpPr>
          <p:spPr>
            <a:xfrm>
              <a:off x="363" y="45"/>
              <a:ext cx="0" cy="590"/>
            </a:xfrm>
            <a:prstGeom prst="line">
              <a:avLst/>
            </a:prstGeom>
            <a:ln w="57150" cap="flat" cmpd="sng">
              <a:solidFill>
                <a:schemeClr val="folHlink"/>
              </a:solidFill>
              <a:prstDash val="solid"/>
              <a:headEnd type="none" w="med" len="med"/>
              <a:tailEnd type="none" w="med" len="med"/>
            </a:ln>
          </p:spPr>
        </p:sp>
        <p:sp>
          <p:nvSpPr>
            <p:cNvPr id="88074" name="直接连接符 88073"/>
            <p:cNvSpPr/>
            <p:nvPr/>
          </p:nvSpPr>
          <p:spPr>
            <a:xfrm>
              <a:off x="771" y="45"/>
              <a:ext cx="0" cy="590"/>
            </a:xfrm>
            <a:prstGeom prst="line">
              <a:avLst/>
            </a:prstGeom>
            <a:ln w="57150" cap="flat" cmpd="sng">
              <a:solidFill>
                <a:schemeClr val="folHlink"/>
              </a:solidFill>
              <a:prstDash val="solid"/>
              <a:headEnd type="none" w="med" len="med"/>
              <a:tailEnd type="none" w="med" len="med"/>
            </a:ln>
          </p:spPr>
        </p:sp>
        <p:sp>
          <p:nvSpPr>
            <p:cNvPr id="88075" name="直接连接符 88074"/>
            <p:cNvSpPr/>
            <p:nvPr/>
          </p:nvSpPr>
          <p:spPr>
            <a:xfrm>
              <a:off x="1316" y="45"/>
              <a:ext cx="0" cy="590"/>
            </a:xfrm>
            <a:prstGeom prst="line">
              <a:avLst/>
            </a:prstGeom>
            <a:ln w="57150" cap="flat" cmpd="sng">
              <a:solidFill>
                <a:schemeClr val="folHlink"/>
              </a:solidFill>
              <a:prstDash val="solid"/>
              <a:headEnd type="none" w="med" len="med"/>
              <a:tailEnd type="none" w="med" len="med"/>
            </a:ln>
          </p:spPr>
        </p:sp>
        <p:sp>
          <p:nvSpPr>
            <p:cNvPr id="88076" name="直接连接符 88075"/>
            <p:cNvSpPr/>
            <p:nvPr/>
          </p:nvSpPr>
          <p:spPr>
            <a:xfrm>
              <a:off x="1996" y="45"/>
              <a:ext cx="0" cy="590"/>
            </a:xfrm>
            <a:prstGeom prst="line">
              <a:avLst/>
            </a:prstGeom>
            <a:ln w="57150" cap="flat" cmpd="sng">
              <a:solidFill>
                <a:schemeClr val="folHlink"/>
              </a:solidFill>
              <a:prstDash val="solid"/>
              <a:headEnd type="none" w="med" len="med"/>
              <a:tailEnd type="none" w="med" len="med"/>
            </a:ln>
          </p:spPr>
        </p:sp>
        <p:sp>
          <p:nvSpPr>
            <p:cNvPr id="88077" name="直接连接符 88076"/>
            <p:cNvSpPr/>
            <p:nvPr/>
          </p:nvSpPr>
          <p:spPr>
            <a:xfrm>
              <a:off x="2722" y="0"/>
              <a:ext cx="0" cy="635"/>
            </a:xfrm>
            <a:prstGeom prst="line">
              <a:avLst/>
            </a:prstGeom>
            <a:ln w="57150" cap="flat" cmpd="sng">
              <a:solidFill>
                <a:schemeClr val="folHlink"/>
              </a:solidFill>
              <a:prstDash val="solid"/>
              <a:headEnd type="none" w="med" len="med"/>
              <a:tailEnd type="none" w="med" len="med"/>
            </a:ln>
          </p:spPr>
        </p:sp>
        <p:sp>
          <p:nvSpPr>
            <p:cNvPr id="88078" name="直接连接符 88077"/>
            <p:cNvSpPr/>
            <p:nvPr/>
          </p:nvSpPr>
          <p:spPr>
            <a:xfrm>
              <a:off x="3402" y="45"/>
              <a:ext cx="0" cy="590"/>
            </a:xfrm>
            <a:prstGeom prst="line">
              <a:avLst/>
            </a:prstGeom>
            <a:ln w="57150" cap="flat" cmpd="sng">
              <a:solidFill>
                <a:schemeClr val="folHlink"/>
              </a:solidFill>
              <a:prstDash val="solid"/>
              <a:headEnd type="none" w="med" len="med"/>
              <a:tailEnd type="none" w="med" len="med"/>
            </a:ln>
          </p:spPr>
        </p:sp>
        <p:sp>
          <p:nvSpPr>
            <p:cNvPr id="88079" name="直接连接符 88078"/>
            <p:cNvSpPr/>
            <p:nvPr/>
          </p:nvSpPr>
          <p:spPr>
            <a:xfrm>
              <a:off x="4082" y="0"/>
              <a:ext cx="0" cy="635"/>
            </a:xfrm>
            <a:prstGeom prst="line">
              <a:avLst/>
            </a:prstGeom>
            <a:ln w="57150" cap="flat" cmpd="sng">
              <a:solidFill>
                <a:schemeClr val="folHlink"/>
              </a:solidFill>
              <a:prstDash val="solid"/>
              <a:headEnd type="none" w="med" len="med"/>
              <a:tailEnd type="none" w="med" len="med"/>
            </a:ln>
          </p:spPr>
        </p:sp>
        <p:sp>
          <p:nvSpPr>
            <p:cNvPr id="88080" name="直接连接符 88079"/>
            <p:cNvSpPr/>
            <p:nvPr/>
          </p:nvSpPr>
          <p:spPr>
            <a:xfrm>
              <a:off x="4717" y="0"/>
              <a:ext cx="0" cy="635"/>
            </a:xfrm>
            <a:prstGeom prst="line">
              <a:avLst/>
            </a:prstGeom>
            <a:ln w="57150" cap="flat" cmpd="sng">
              <a:solidFill>
                <a:schemeClr val="folHlink"/>
              </a:solidFill>
              <a:prstDash val="solid"/>
              <a:headEnd type="none" w="med" len="med"/>
              <a:tailEnd type="none" w="med" len="med"/>
            </a:ln>
          </p:spPr>
        </p:sp>
        <p:sp>
          <p:nvSpPr>
            <p:cNvPr id="88081" name="直接连接符 88080"/>
            <p:cNvSpPr/>
            <p:nvPr/>
          </p:nvSpPr>
          <p:spPr>
            <a:xfrm>
              <a:off x="5307" y="0"/>
              <a:ext cx="0" cy="635"/>
            </a:xfrm>
            <a:prstGeom prst="line">
              <a:avLst/>
            </a:prstGeom>
            <a:ln w="57150" cap="flat" cmpd="sng">
              <a:solidFill>
                <a:schemeClr val="folHlink"/>
              </a:solidFill>
              <a:prstDash val="solid"/>
              <a:headEnd type="none" w="med" len="med"/>
              <a:tailEnd type="non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8068"/>
                                        </p:tgtEl>
                                        <p:attrNameLst>
                                          <p:attrName>style.visibility</p:attrName>
                                        </p:attrNameLst>
                                      </p:cBhvr>
                                      <p:to>
                                        <p:strVal val="visible"/>
                                      </p:to>
                                    </p:set>
                                    <p:animEffect transition="in" filter="blinds(horizontal)">
                                      <p:cBhvr>
                                        <p:cTn id="7" dur="500"/>
                                        <p:tgtEl>
                                          <p:spTgt spid="88068"/>
                                        </p:tgtEl>
                                      </p:cBhvr>
                                    </p:animEffect>
                                  </p:childTnLst>
                                </p:cTn>
                              </p:par>
                              <p:par>
                                <p:cTn id="8" presetID="3" presetClass="entr" presetSubtype="10" fill="hold" nodeType="withEffect">
                                  <p:stCondLst>
                                    <p:cond delay="0"/>
                                  </p:stCondLst>
                                  <p:childTnLst>
                                    <p:set>
                                      <p:cBhvr>
                                        <p:cTn id="9" dur="1" fill="hold">
                                          <p:stCondLst>
                                            <p:cond delay="0"/>
                                          </p:stCondLst>
                                        </p:cTn>
                                        <p:tgtEl>
                                          <p:spTgt spid="88069"/>
                                        </p:tgtEl>
                                        <p:attrNameLst>
                                          <p:attrName>style.visibility</p:attrName>
                                        </p:attrNameLst>
                                      </p:cBhvr>
                                      <p:to>
                                        <p:strVal val="visible"/>
                                      </p:to>
                                    </p:set>
                                    <p:animEffect transition="in" filter="blinds(horizontal)">
                                      <p:cBhvr>
                                        <p:cTn id="10" dur="500"/>
                                        <p:tgtEl>
                                          <p:spTgt spid="880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8" grpId="0" bldLvl="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89089"/>
          <p:cNvSpPr>
            <a:spLocks noGrp="1"/>
          </p:cNvSpPr>
          <p:nvPr>
            <p:ph type="title"/>
          </p:nvPr>
        </p:nvSpPr>
        <p:spPr>
          <a:xfrm>
            <a:off x="250825" y="692150"/>
            <a:ext cx="8229600" cy="1143000"/>
          </a:xfrm>
        </p:spPr>
        <p:txBody>
          <a:bodyPr anchor="ctr"/>
          <a:lstStyle/>
          <a:p>
            <a:r>
              <a:rPr lang="zh-CN" altLang="en-US" dirty="0">
                <a:solidFill>
                  <a:srgbClr val="FF0000"/>
                </a:solidFill>
              </a:rPr>
              <a:t>2. 缺段中断机制</a:t>
            </a:r>
            <a:endParaRPr lang="zh-CN" altLang="en-US" dirty="0">
              <a:solidFill>
                <a:srgbClr val="FF0000"/>
              </a:solidFill>
            </a:endParaRPr>
          </a:p>
        </p:txBody>
      </p:sp>
      <p:sp>
        <p:nvSpPr>
          <p:cNvPr id="89091" name="文本框 89090"/>
          <p:cNvSpPr txBox="1"/>
          <p:nvPr/>
        </p:nvSpPr>
        <p:spPr>
          <a:xfrm>
            <a:off x="395288" y="1917700"/>
            <a:ext cx="8459787" cy="2559050"/>
          </a:xfrm>
          <a:prstGeom prst="rect">
            <a:avLst/>
          </a:prstGeom>
          <a:noFill/>
          <a:ln w="9525">
            <a:noFill/>
          </a:ln>
        </p:spPr>
        <p:txBody>
          <a:bodyPr vert="horz" wrap="square" lIns="0" tIns="0" rIns="0" bIns="0" anchor="t">
            <a:spAutoFit/>
          </a:bodyPr>
          <a:lstStyle/>
          <a:p>
            <a:pPr lvl="0" eaLnBrk="0" hangingPunct="0">
              <a:spcBef>
                <a:spcPct val="50000"/>
              </a:spcBef>
            </a:pPr>
            <a:r>
              <a:rPr lang="en-US" altLang="zh-CN" sz="2800" b="1">
                <a:solidFill>
                  <a:srgbClr val="FF00FF"/>
                </a:solidFill>
                <a:latin typeface="Arial" panose="020B0604020202020204" pitchFamily="34" charset="0"/>
                <a:ea typeface="黑体" panose="02010609060101010101" pitchFamily="1" charset="-122"/>
              </a:rPr>
              <a:t>■</a:t>
            </a:r>
            <a:r>
              <a:rPr lang="zh-CN" altLang="en-US" sz="2800" b="1">
                <a:latin typeface="黑体" panose="02010609060101010101" pitchFamily="1" charset="-122"/>
                <a:ea typeface="黑体" panose="02010609060101010101" pitchFamily="1" charset="-122"/>
              </a:rPr>
              <a:t>检查内存中是否有足够的空闲空间</a:t>
            </a:r>
            <a:endParaRPr lang="zh-CN" altLang="en-US" sz="2800" b="1">
              <a:latin typeface="黑体" panose="02010609060101010101" pitchFamily="1" charset="-122"/>
              <a:ea typeface="黑体" panose="02010609060101010101" pitchFamily="1" charset="-122"/>
            </a:endParaRPr>
          </a:p>
          <a:p>
            <a:pPr lvl="0" eaLnBrk="0" hangingPunct="0">
              <a:spcBef>
                <a:spcPct val="50000"/>
              </a:spcBef>
            </a:pPr>
            <a:r>
              <a:rPr lang="en-US" altLang="zh-CN" sz="2800" b="1">
                <a:solidFill>
                  <a:srgbClr val="FF0000"/>
                </a:solidFill>
                <a:latin typeface="黑体" panose="02010609060101010101" pitchFamily="1" charset="-122"/>
                <a:ea typeface="黑体" panose="02010609060101010101" pitchFamily="1" charset="-122"/>
              </a:rPr>
              <a:t>①</a:t>
            </a:r>
            <a:r>
              <a:rPr lang="zh-CN" altLang="en-US" sz="2800" b="1">
                <a:latin typeface="黑体" panose="02010609060101010101" pitchFamily="1" charset="-122"/>
                <a:ea typeface="黑体" panose="02010609060101010101" pitchFamily="1" charset="-122"/>
              </a:rPr>
              <a:t>若有，则装入该段，修改有关数据结构，中断返回</a:t>
            </a:r>
            <a:endParaRPr lang="zh-CN" altLang="en-US" sz="2800" b="1">
              <a:latin typeface="黑体" panose="02010609060101010101" pitchFamily="1" charset="-122"/>
              <a:ea typeface="黑体" panose="02010609060101010101" pitchFamily="1" charset="-122"/>
            </a:endParaRPr>
          </a:p>
          <a:p>
            <a:pPr lvl="0" eaLnBrk="0" hangingPunct="0">
              <a:spcBef>
                <a:spcPct val="50000"/>
              </a:spcBef>
            </a:pPr>
            <a:r>
              <a:rPr lang="en-US" altLang="zh-CN" sz="2800" b="1">
                <a:solidFill>
                  <a:srgbClr val="FF0000"/>
                </a:solidFill>
                <a:latin typeface="黑体" panose="02010609060101010101" pitchFamily="1" charset="-122"/>
                <a:ea typeface="黑体" panose="02010609060101010101" pitchFamily="1" charset="-122"/>
              </a:rPr>
              <a:t>②</a:t>
            </a:r>
            <a:r>
              <a:rPr lang="zh-CN" altLang="en-US" sz="2800" b="1">
                <a:latin typeface="黑体" panose="02010609060101010101" pitchFamily="1" charset="-122"/>
                <a:ea typeface="黑体" panose="02010609060101010101" pitchFamily="1" charset="-122"/>
              </a:rPr>
              <a:t>若没有，检查内存中空闲区的总和是否满足要求，是则应采用紧缩技术，转 </a:t>
            </a:r>
            <a:r>
              <a:rPr lang="en-US" altLang="zh-CN" sz="2800" b="1">
                <a:latin typeface="黑体" panose="02010609060101010101" pitchFamily="1" charset="-122"/>
                <a:ea typeface="黑体" panose="02010609060101010101" pitchFamily="1" charset="-122"/>
              </a:rPr>
              <a:t>① </a:t>
            </a:r>
            <a:r>
              <a:rPr lang="zh-CN" altLang="en-US" sz="2800" b="1">
                <a:latin typeface="黑体" panose="02010609060101010101" pitchFamily="1" charset="-122"/>
                <a:ea typeface="黑体" panose="02010609060101010101" pitchFamily="1" charset="-122"/>
              </a:rPr>
              <a:t>；否则，淘汰一（些）段，转</a:t>
            </a:r>
            <a:r>
              <a:rPr lang="en-US" altLang="zh-CN" sz="2800" b="1">
                <a:latin typeface="黑体" panose="02010609060101010101" pitchFamily="1" charset="-122"/>
                <a:ea typeface="黑体" panose="02010609060101010101" pitchFamily="1" charset="-122"/>
              </a:rPr>
              <a:t>①</a:t>
            </a:r>
            <a:endParaRPr lang="en-US" altLang="zh-CN" sz="2800" b="1">
              <a:solidFill>
                <a:srgbClr val="FF6600"/>
              </a:solidFill>
              <a:latin typeface="黑体" panose="02010609060101010101" pitchFamily="1" charset="-122"/>
              <a:ea typeface="黑体" panose="02010609060101010101"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9091"/>
                                        </p:tgtEl>
                                        <p:attrNameLst>
                                          <p:attrName>style.visibility</p:attrName>
                                        </p:attrNameLst>
                                      </p:cBhvr>
                                      <p:to>
                                        <p:strVal val="visible"/>
                                      </p:to>
                                    </p:set>
                                    <p:animEffect transition="in" filter="blinds(horizontal)">
                                      <p:cBhvr>
                                        <p:cTn id="7" dur="500"/>
                                        <p:tgtEl>
                                          <p:spTgt spid="890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图片 90113"/>
          <p:cNvPicPr>
            <a:picLocks noChangeAspect="1"/>
          </p:cNvPicPr>
          <p:nvPr/>
        </p:nvPicPr>
        <p:blipFill>
          <a:blip r:embed="rId1"/>
          <a:stretch>
            <a:fillRect/>
          </a:stretch>
        </p:blipFill>
        <p:spPr>
          <a:xfrm>
            <a:off x="34925" y="347663"/>
            <a:ext cx="9144000" cy="6453187"/>
          </a:xfrm>
          <a:prstGeom prst="rect">
            <a:avLst/>
          </a:prstGeom>
          <a:noFill/>
          <a:ln w="9525">
            <a:noFill/>
          </a:ln>
        </p:spPr>
      </p:pic>
      <p:sp>
        <p:nvSpPr>
          <p:cNvPr id="90115" name="文本框 90114"/>
          <p:cNvSpPr txBox="1"/>
          <p:nvPr/>
        </p:nvSpPr>
        <p:spPr>
          <a:xfrm>
            <a:off x="1465263" y="347663"/>
            <a:ext cx="796925" cy="363537"/>
          </a:xfrm>
          <a:prstGeom prst="rect">
            <a:avLst/>
          </a:prstGeom>
          <a:noFill/>
          <a:ln w="9525">
            <a:noFill/>
          </a:ln>
        </p:spPr>
        <p:txBody>
          <a:bodyPr vert="horz" wrap="square" lIns="0" tIns="0" rIns="0" bIns="0" anchor="t">
            <a:spAutoFit/>
          </a:bodyPr>
          <a:lstStyle/>
          <a:p>
            <a:pPr lvl="0" eaLnBrk="0" hangingPunct="0">
              <a:spcBef>
                <a:spcPct val="50000"/>
              </a:spcBef>
            </a:pPr>
            <a:r>
              <a:rPr lang="en-US" altLang="zh-CN" sz="2400" b="1">
                <a:solidFill>
                  <a:srgbClr val="FF0000"/>
                </a:solidFill>
                <a:latin typeface="Arial" panose="020B0604020202020204" pitchFamily="34" charset="0"/>
                <a:ea typeface="黑体" panose="02010609060101010101" pitchFamily="1" charset="-122"/>
              </a:rPr>
              <a:t>1</a:t>
            </a:r>
            <a:endParaRPr lang="en-US" altLang="zh-CN" sz="2400" b="1">
              <a:solidFill>
                <a:srgbClr val="FF0000"/>
              </a:solidFill>
              <a:latin typeface="Arial" panose="020B0604020202020204" pitchFamily="34" charset="0"/>
              <a:ea typeface="黑体" panose="02010609060101010101" pitchFamily="1" charset="-122"/>
            </a:endParaRPr>
          </a:p>
        </p:txBody>
      </p:sp>
      <p:sp>
        <p:nvSpPr>
          <p:cNvPr id="90116" name="文本框 90115"/>
          <p:cNvSpPr txBox="1"/>
          <p:nvPr/>
        </p:nvSpPr>
        <p:spPr>
          <a:xfrm>
            <a:off x="2976563" y="347663"/>
            <a:ext cx="795337" cy="363537"/>
          </a:xfrm>
          <a:prstGeom prst="rect">
            <a:avLst/>
          </a:prstGeom>
          <a:noFill/>
          <a:ln w="9525">
            <a:noFill/>
          </a:ln>
        </p:spPr>
        <p:txBody>
          <a:bodyPr vert="horz" wrap="square" lIns="0" tIns="0" rIns="0" bIns="0" anchor="t">
            <a:spAutoFit/>
          </a:bodyPr>
          <a:lstStyle/>
          <a:p>
            <a:pPr lvl="0" eaLnBrk="0" hangingPunct="0">
              <a:spcBef>
                <a:spcPct val="50000"/>
              </a:spcBef>
            </a:pPr>
            <a:r>
              <a:rPr lang="en-US" altLang="zh-CN" sz="2400" b="1">
                <a:solidFill>
                  <a:srgbClr val="FF0000"/>
                </a:solidFill>
                <a:latin typeface="Arial" panose="020B0604020202020204" pitchFamily="34" charset="0"/>
                <a:ea typeface="黑体" panose="02010609060101010101" pitchFamily="1" charset="-122"/>
              </a:rPr>
              <a:t>2</a:t>
            </a:r>
            <a:endParaRPr lang="en-US" altLang="zh-CN" sz="2400" b="1">
              <a:solidFill>
                <a:srgbClr val="FF0000"/>
              </a:solidFill>
              <a:latin typeface="Arial" panose="020B0604020202020204" pitchFamily="34" charset="0"/>
              <a:ea typeface="黑体" panose="02010609060101010101" pitchFamily="1" charset="-122"/>
            </a:endParaRPr>
          </a:p>
        </p:txBody>
      </p:sp>
      <p:sp>
        <p:nvSpPr>
          <p:cNvPr id="90117" name="文本框 90116"/>
          <p:cNvSpPr txBox="1"/>
          <p:nvPr/>
        </p:nvSpPr>
        <p:spPr>
          <a:xfrm>
            <a:off x="3692525" y="949325"/>
            <a:ext cx="795338" cy="365125"/>
          </a:xfrm>
          <a:prstGeom prst="rect">
            <a:avLst/>
          </a:prstGeom>
          <a:noFill/>
          <a:ln w="9525">
            <a:noFill/>
          </a:ln>
        </p:spPr>
        <p:txBody>
          <a:bodyPr vert="horz" wrap="square" lIns="0" tIns="0" rIns="0" bIns="0" anchor="t">
            <a:spAutoFit/>
          </a:bodyPr>
          <a:lstStyle/>
          <a:p>
            <a:pPr lvl="0" eaLnBrk="0" hangingPunct="0">
              <a:spcBef>
                <a:spcPct val="50000"/>
              </a:spcBef>
            </a:pPr>
            <a:r>
              <a:rPr lang="en-US" altLang="zh-CN" sz="2400" b="1">
                <a:solidFill>
                  <a:srgbClr val="FF0000"/>
                </a:solidFill>
                <a:latin typeface="Arial" panose="020B0604020202020204" pitchFamily="34" charset="0"/>
                <a:ea typeface="黑体" panose="02010609060101010101" pitchFamily="1" charset="-122"/>
              </a:rPr>
              <a:t>3</a:t>
            </a:r>
            <a:endParaRPr lang="en-US" altLang="zh-CN" sz="2400" b="1">
              <a:solidFill>
                <a:srgbClr val="FF0000"/>
              </a:solidFill>
              <a:latin typeface="Arial" panose="020B0604020202020204" pitchFamily="34" charset="0"/>
              <a:ea typeface="黑体" panose="02010609060101010101" pitchFamily="1" charset="-122"/>
            </a:endParaRPr>
          </a:p>
        </p:txBody>
      </p:sp>
      <p:sp>
        <p:nvSpPr>
          <p:cNvPr id="90118" name="文本框 90117"/>
          <p:cNvSpPr txBox="1"/>
          <p:nvPr/>
        </p:nvSpPr>
        <p:spPr>
          <a:xfrm>
            <a:off x="2262188" y="1325563"/>
            <a:ext cx="795337" cy="365125"/>
          </a:xfrm>
          <a:prstGeom prst="rect">
            <a:avLst/>
          </a:prstGeom>
          <a:noFill/>
          <a:ln w="9525">
            <a:noFill/>
          </a:ln>
        </p:spPr>
        <p:txBody>
          <a:bodyPr vert="horz" wrap="square" lIns="0" tIns="0" rIns="0" bIns="0" anchor="t">
            <a:spAutoFit/>
          </a:bodyPr>
          <a:lstStyle/>
          <a:p>
            <a:pPr lvl="0" eaLnBrk="0" hangingPunct="0">
              <a:spcBef>
                <a:spcPct val="50000"/>
              </a:spcBef>
            </a:pPr>
            <a:r>
              <a:rPr lang="en-US" altLang="zh-CN" sz="2400" b="1">
                <a:solidFill>
                  <a:srgbClr val="FF0000"/>
                </a:solidFill>
                <a:latin typeface="Arial" panose="020B0604020202020204" pitchFamily="34" charset="0"/>
                <a:ea typeface="黑体" panose="02010609060101010101" pitchFamily="1" charset="-122"/>
              </a:rPr>
              <a:t>4</a:t>
            </a:r>
            <a:endParaRPr lang="en-US" altLang="zh-CN" sz="2400" b="1">
              <a:solidFill>
                <a:srgbClr val="FF0000"/>
              </a:solidFill>
              <a:latin typeface="Arial" panose="020B0604020202020204" pitchFamily="34" charset="0"/>
              <a:ea typeface="黑体" panose="02010609060101010101" pitchFamily="1" charset="-122"/>
            </a:endParaRPr>
          </a:p>
        </p:txBody>
      </p:sp>
      <p:sp>
        <p:nvSpPr>
          <p:cNvPr id="90119" name="文本框 90118"/>
          <p:cNvSpPr txBox="1"/>
          <p:nvPr/>
        </p:nvSpPr>
        <p:spPr>
          <a:xfrm>
            <a:off x="909638" y="1852613"/>
            <a:ext cx="795337" cy="365125"/>
          </a:xfrm>
          <a:prstGeom prst="rect">
            <a:avLst/>
          </a:prstGeom>
          <a:noFill/>
          <a:ln w="9525">
            <a:noFill/>
          </a:ln>
        </p:spPr>
        <p:txBody>
          <a:bodyPr vert="horz" wrap="square" lIns="0" tIns="0" rIns="0" bIns="0" anchor="t">
            <a:spAutoFit/>
          </a:bodyPr>
          <a:lstStyle/>
          <a:p>
            <a:pPr lvl="0" eaLnBrk="0" hangingPunct="0">
              <a:spcBef>
                <a:spcPct val="50000"/>
              </a:spcBef>
            </a:pPr>
            <a:r>
              <a:rPr lang="en-US" altLang="zh-CN" sz="2400" b="1">
                <a:solidFill>
                  <a:srgbClr val="FF0000"/>
                </a:solidFill>
                <a:latin typeface="Arial" panose="020B0604020202020204" pitchFamily="34" charset="0"/>
                <a:ea typeface="黑体" panose="02010609060101010101" pitchFamily="1" charset="-122"/>
              </a:rPr>
              <a:t>5</a:t>
            </a:r>
            <a:endParaRPr lang="en-US" altLang="zh-CN" sz="2400" b="1">
              <a:solidFill>
                <a:srgbClr val="FF0000"/>
              </a:solidFill>
              <a:latin typeface="Arial" panose="020B0604020202020204" pitchFamily="34" charset="0"/>
              <a:ea typeface="黑体" panose="02010609060101010101" pitchFamily="1" charset="-122"/>
            </a:endParaRPr>
          </a:p>
        </p:txBody>
      </p:sp>
      <p:sp>
        <p:nvSpPr>
          <p:cNvPr id="90120" name="文本框 90119"/>
          <p:cNvSpPr txBox="1"/>
          <p:nvPr/>
        </p:nvSpPr>
        <p:spPr>
          <a:xfrm>
            <a:off x="539750" y="708025"/>
            <a:ext cx="1473200" cy="273050"/>
          </a:xfrm>
          <a:prstGeom prst="rect">
            <a:avLst/>
          </a:prstGeom>
          <a:solidFill>
            <a:schemeClr val="hlink">
              <a:alpha val="100000"/>
            </a:schemeClr>
          </a:solidFill>
          <a:ln w="9525">
            <a:noFill/>
          </a:ln>
        </p:spPr>
        <p:txBody>
          <a:bodyPr vert="horz" wrap="square" lIns="0" tIns="0" rIns="0" bIns="0" anchor="t">
            <a:spAutoFit/>
          </a:bodyPr>
          <a:lstStyle/>
          <a:p>
            <a:pPr lvl="0" algn="l" eaLnBrk="1" latinLnBrk="0" hangingPunct="1"/>
            <a:r>
              <a:rPr lang="zh-CN" altLang="en-US" b="1" baseline="0" dirty="0">
                <a:solidFill>
                  <a:schemeClr val="bg1"/>
                </a:solidFill>
                <a:latin typeface="Arial" panose="020B0604020202020204" pitchFamily="34" charset="0"/>
                <a:ea typeface="黑体" panose="02010609060101010101" pitchFamily="1" charset="-122"/>
              </a:rPr>
              <a:t>取下一条指令</a:t>
            </a:r>
            <a:endParaRPr lang="zh-CN" altLang="en-US" b="1" baseline="0" dirty="0">
              <a:solidFill>
                <a:schemeClr val="bg1"/>
              </a:solidFill>
              <a:latin typeface="Arial" panose="020B0604020202020204" pitchFamily="34" charset="0"/>
              <a:ea typeface="黑体" panose="02010609060101010101" pitchFamily="1" charset="-122"/>
            </a:endParaRPr>
          </a:p>
        </p:txBody>
      </p:sp>
      <p:sp>
        <p:nvSpPr>
          <p:cNvPr id="90121" name="文本框 90120"/>
          <p:cNvSpPr txBox="1"/>
          <p:nvPr/>
        </p:nvSpPr>
        <p:spPr>
          <a:xfrm>
            <a:off x="2700338" y="708025"/>
            <a:ext cx="2663825" cy="274638"/>
          </a:xfrm>
          <a:prstGeom prst="rect">
            <a:avLst/>
          </a:prstGeom>
          <a:solidFill>
            <a:schemeClr val="hlink">
              <a:alpha val="100000"/>
            </a:schemeClr>
          </a:solidFill>
          <a:ln w="9525">
            <a:noFill/>
          </a:ln>
        </p:spPr>
        <p:txBody>
          <a:bodyPr vert="horz" wrap="square" lIns="0" tIns="0" rIns="0" bIns="0" anchor="t">
            <a:spAutoFit/>
          </a:bodyPr>
          <a:lstStyle/>
          <a:p>
            <a:pPr lvl="0" algn="l" eaLnBrk="1" latinLnBrk="0" hangingPunct="1"/>
            <a:r>
              <a:rPr lang="zh-CN" altLang="en-US" b="1" baseline="0" dirty="0">
                <a:solidFill>
                  <a:schemeClr val="bg1"/>
                </a:solidFill>
                <a:latin typeface="Arial" panose="020B0604020202020204" pitchFamily="34" charset="0"/>
                <a:ea typeface="黑体" panose="02010609060101010101" pitchFamily="1" charset="-122"/>
              </a:rPr>
              <a:t>  形成有效地址s段b单元</a:t>
            </a:r>
            <a:endParaRPr lang="zh-CN" altLang="en-US" b="1" baseline="0" dirty="0">
              <a:solidFill>
                <a:schemeClr val="bg1"/>
              </a:solidFill>
              <a:latin typeface="Arial" panose="020B0604020202020204" pitchFamily="34" charset="0"/>
              <a:ea typeface="黑体" panose="02010609060101010101" pitchFamily="1" charset="-122"/>
            </a:endParaRPr>
          </a:p>
        </p:txBody>
      </p:sp>
      <p:sp>
        <p:nvSpPr>
          <p:cNvPr id="90122" name="文本框 90121"/>
          <p:cNvSpPr txBox="1"/>
          <p:nvPr/>
        </p:nvSpPr>
        <p:spPr>
          <a:xfrm>
            <a:off x="3348038" y="1282700"/>
            <a:ext cx="1152525" cy="276225"/>
          </a:xfrm>
          <a:prstGeom prst="rect">
            <a:avLst/>
          </a:prstGeom>
          <a:solidFill>
            <a:srgbClr val="FF99FF">
              <a:alpha val="100000"/>
            </a:srgbClr>
          </a:solidFill>
          <a:ln w="9525">
            <a:noFill/>
          </a:ln>
        </p:spPr>
        <p:txBody>
          <a:bodyPr vert="horz" wrap="square" lIns="0" tIns="0" rIns="0" bIns="0" anchor="t">
            <a:spAutoFit/>
          </a:bodyPr>
          <a:lstStyle/>
          <a:p>
            <a:pPr lvl="0" algn="l" eaLnBrk="1" latinLnBrk="0" hangingPunct="1"/>
            <a:r>
              <a:rPr lang="zh-CN" altLang="en-US" b="1" baseline="0" dirty="0">
                <a:solidFill>
                  <a:schemeClr val="bg1"/>
                </a:solidFill>
                <a:latin typeface="Arial" panose="020B0604020202020204" pitchFamily="34" charset="0"/>
                <a:ea typeface="黑体" panose="02010609060101010101" pitchFamily="1" charset="-122"/>
              </a:rPr>
              <a:t>s段在主存</a:t>
            </a:r>
            <a:endParaRPr lang="zh-CN" altLang="en-US" b="1" baseline="0" dirty="0">
              <a:solidFill>
                <a:schemeClr val="bg1"/>
              </a:solidFill>
              <a:latin typeface="Arial" panose="020B0604020202020204" pitchFamily="34" charset="0"/>
              <a:ea typeface="黑体" panose="02010609060101010101" pitchFamily="1" charset="-122"/>
            </a:endParaRPr>
          </a:p>
        </p:txBody>
      </p:sp>
      <p:sp>
        <p:nvSpPr>
          <p:cNvPr id="90123" name="文本框 90122"/>
          <p:cNvSpPr txBox="1"/>
          <p:nvPr/>
        </p:nvSpPr>
        <p:spPr>
          <a:xfrm>
            <a:off x="2124075" y="1681163"/>
            <a:ext cx="936625" cy="274637"/>
          </a:xfrm>
          <a:prstGeom prst="rect">
            <a:avLst/>
          </a:prstGeom>
          <a:solidFill>
            <a:srgbClr val="FF99FF">
              <a:alpha val="100000"/>
            </a:srgbClr>
          </a:solidFill>
          <a:ln w="9525">
            <a:noFill/>
          </a:ln>
        </p:spPr>
        <p:txBody>
          <a:bodyPr vert="horz" wrap="square" lIns="0" tIns="0" rIns="0" bIns="0" anchor="t">
            <a:spAutoFit/>
          </a:bodyPr>
          <a:lstStyle/>
          <a:p>
            <a:pPr lvl="0" algn="l" eaLnBrk="1" latinLnBrk="0" hangingPunct="1"/>
            <a:r>
              <a:rPr lang="zh-CN" altLang="en-US" b="1" baseline="0" dirty="0">
                <a:solidFill>
                  <a:schemeClr val="bg1"/>
                </a:solidFill>
                <a:latin typeface="Arial" panose="020B0604020202020204" pitchFamily="34" charset="0"/>
                <a:ea typeface="黑体" panose="02010609060101010101" pitchFamily="1" charset="-122"/>
              </a:rPr>
              <a:t>b&lt;s段长</a:t>
            </a:r>
            <a:endParaRPr lang="zh-CN" altLang="en-US" dirty="0">
              <a:latin typeface="Arial" panose="020B0604020202020204" pitchFamily="34" charset="0"/>
              <a:ea typeface="宋体" panose="02010600030101010101" pitchFamily="2" charset="-122"/>
            </a:endParaRPr>
          </a:p>
        </p:txBody>
      </p:sp>
      <p:sp>
        <p:nvSpPr>
          <p:cNvPr id="90124" name="文本框 90123"/>
          <p:cNvSpPr txBox="1"/>
          <p:nvPr/>
        </p:nvSpPr>
        <p:spPr>
          <a:xfrm>
            <a:off x="900113" y="2184400"/>
            <a:ext cx="935037" cy="439738"/>
          </a:xfrm>
          <a:prstGeom prst="rect">
            <a:avLst/>
          </a:prstGeom>
          <a:solidFill>
            <a:srgbClr val="FF99FF">
              <a:alpha val="100000"/>
            </a:srgbClr>
          </a:solidFill>
          <a:ln w="9525">
            <a:noFill/>
          </a:ln>
        </p:spPr>
        <p:txBody>
          <a:bodyPr vert="horz" wrap="square" lIns="0" tIns="0" rIns="0" bIns="0" anchor="t">
            <a:spAutoFit/>
          </a:bodyPr>
          <a:lstStyle/>
          <a:p>
            <a:pPr lvl="0" algn="l" eaLnBrk="1" latinLnBrk="0" hangingPunct="1">
              <a:lnSpc>
                <a:spcPct val="80000"/>
              </a:lnSpc>
            </a:pPr>
            <a:r>
              <a:rPr lang="zh-CN" altLang="en-US" b="1" baseline="0" dirty="0">
                <a:solidFill>
                  <a:schemeClr val="bg1"/>
                </a:solidFill>
                <a:latin typeface="Arial" panose="020B0604020202020204" pitchFamily="34" charset="0"/>
                <a:ea typeface="黑体" panose="02010609060101010101" pitchFamily="1" charset="-122"/>
              </a:rPr>
              <a:t>符合s段</a:t>
            </a:r>
            <a:endParaRPr lang="zh-CN" altLang="en-US" b="1" baseline="0" dirty="0">
              <a:solidFill>
                <a:schemeClr val="bg1"/>
              </a:solidFill>
              <a:latin typeface="Arial" panose="020B0604020202020204" pitchFamily="34" charset="0"/>
              <a:ea typeface="黑体" panose="02010609060101010101" pitchFamily="1" charset="-122"/>
            </a:endParaRPr>
          </a:p>
          <a:p>
            <a:pPr lvl="0" algn="l" eaLnBrk="1" latinLnBrk="0" hangingPunct="1">
              <a:lnSpc>
                <a:spcPct val="80000"/>
              </a:lnSpc>
            </a:pPr>
            <a:r>
              <a:rPr lang="zh-CN" altLang="en-US" b="1" dirty="0">
                <a:solidFill>
                  <a:schemeClr val="bg1"/>
                </a:solidFill>
                <a:latin typeface="Arial" panose="020B0604020202020204" pitchFamily="34" charset="0"/>
                <a:ea typeface="黑体" panose="02010609060101010101" pitchFamily="1" charset="-122"/>
                <a:sym typeface="Arial" panose="020B0604020202020204" pitchFamily="34" charset="0"/>
              </a:rPr>
              <a:t>存取权限</a:t>
            </a:r>
            <a:endParaRPr lang="zh-CN" altLang="en-US" b="1" dirty="0">
              <a:solidFill>
                <a:schemeClr val="bg1"/>
              </a:solidFill>
              <a:latin typeface="Arial" panose="020B0604020202020204" pitchFamily="34" charset="0"/>
              <a:ea typeface="黑体" panose="02010609060101010101" pitchFamily="1" charset="-122"/>
              <a:sym typeface="Arial" panose="020B0604020202020204" pitchFamily="34" charset="0"/>
            </a:endParaRPr>
          </a:p>
        </p:txBody>
      </p:sp>
      <p:sp>
        <p:nvSpPr>
          <p:cNvPr id="90125" name="文本框 90124"/>
          <p:cNvSpPr txBox="1"/>
          <p:nvPr/>
        </p:nvSpPr>
        <p:spPr>
          <a:xfrm>
            <a:off x="684213" y="2867025"/>
            <a:ext cx="1471612" cy="276225"/>
          </a:xfrm>
          <a:prstGeom prst="rect">
            <a:avLst/>
          </a:prstGeom>
          <a:solidFill>
            <a:schemeClr val="hlink">
              <a:alpha val="100000"/>
            </a:schemeClr>
          </a:solidFill>
          <a:ln w="9525">
            <a:noFill/>
          </a:ln>
        </p:spPr>
        <p:txBody>
          <a:bodyPr vert="horz" wrap="square" lIns="0" tIns="0" rIns="0" bIns="0" anchor="t">
            <a:spAutoFit/>
          </a:bodyPr>
          <a:lstStyle/>
          <a:p>
            <a:pPr lvl="0" algn="l" eaLnBrk="1" latinLnBrk="0" hangingPunct="1"/>
            <a:r>
              <a:rPr lang="zh-CN" altLang="en-US" b="1" baseline="0" dirty="0">
                <a:solidFill>
                  <a:schemeClr val="bg1"/>
                </a:solidFill>
                <a:latin typeface="Arial" panose="020B0604020202020204" pitchFamily="34" charset="0"/>
                <a:ea typeface="黑体" panose="02010609060101010101" pitchFamily="1" charset="-122"/>
              </a:rPr>
              <a:t>形成实际地址</a:t>
            </a:r>
            <a:endParaRPr lang="zh-CN" altLang="en-US" b="1" baseline="0" dirty="0">
              <a:solidFill>
                <a:schemeClr val="bg1"/>
              </a:solidFill>
              <a:latin typeface="Arial" panose="020B0604020202020204" pitchFamily="34" charset="0"/>
              <a:ea typeface="黑体" panose="02010609060101010101" pitchFamily="1" charset="-122"/>
            </a:endParaRPr>
          </a:p>
        </p:txBody>
      </p:sp>
      <p:sp>
        <p:nvSpPr>
          <p:cNvPr id="90126" name="文本框 90125"/>
          <p:cNvSpPr txBox="1"/>
          <p:nvPr/>
        </p:nvSpPr>
        <p:spPr>
          <a:xfrm>
            <a:off x="900113" y="3444875"/>
            <a:ext cx="1008062" cy="274638"/>
          </a:xfrm>
          <a:prstGeom prst="rect">
            <a:avLst/>
          </a:prstGeom>
          <a:solidFill>
            <a:schemeClr val="hlink">
              <a:alpha val="100000"/>
            </a:schemeClr>
          </a:solidFill>
          <a:ln w="9525">
            <a:noFill/>
          </a:ln>
        </p:spPr>
        <p:txBody>
          <a:bodyPr vert="horz" wrap="square" lIns="0" tIns="0" rIns="0" bIns="0" anchor="t">
            <a:spAutoFit/>
          </a:bodyPr>
          <a:lstStyle/>
          <a:p>
            <a:pPr lvl="0" algn="l" eaLnBrk="1" latinLnBrk="0" hangingPunct="1"/>
            <a:r>
              <a:rPr lang="zh-CN" altLang="en-US" b="1" baseline="0" dirty="0">
                <a:solidFill>
                  <a:schemeClr val="bg1"/>
                </a:solidFill>
                <a:latin typeface="Arial" panose="020B0604020202020204" pitchFamily="34" charset="0"/>
                <a:ea typeface="黑体" panose="02010609060101010101" pitchFamily="1" charset="-122"/>
              </a:rPr>
              <a:t>执行指令</a:t>
            </a:r>
            <a:endParaRPr lang="zh-CN" altLang="en-US" b="1" baseline="0" dirty="0">
              <a:solidFill>
                <a:schemeClr val="bg1"/>
              </a:solidFill>
              <a:latin typeface="Arial" panose="020B0604020202020204" pitchFamily="34" charset="0"/>
              <a:ea typeface="黑体" panose="02010609060101010101" pitchFamily="1" charset="-122"/>
            </a:endParaRPr>
          </a:p>
        </p:txBody>
      </p:sp>
      <p:sp>
        <p:nvSpPr>
          <p:cNvPr id="90127" name="文本框 90126"/>
          <p:cNvSpPr txBox="1"/>
          <p:nvPr/>
        </p:nvSpPr>
        <p:spPr>
          <a:xfrm>
            <a:off x="5005388" y="1754188"/>
            <a:ext cx="1295400" cy="274637"/>
          </a:xfrm>
          <a:prstGeom prst="rect">
            <a:avLst/>
          </a:prstGeom>
          <a:solidFill>
            <a:schemeClr val="folHlink">
              <a:alpha val="100000"/>
            </a:schemeClr>
          </a:solidFill>
          <a:ln w="9525">
            <a:noFill/>
          </a:ln>
        </p:spPr>
        <p:txBody>
          <a:bodyPr vert="horz" wrap="square" lIns="0" tIns="0" rIns="0" bIns="0" anchor="t">
            <a:spAutoFit/>
          </a:bodyPr>
          <a:lstStyle/>
          <a:p>
            <a:pPr lvl="0" algn="l" eaLnBrk="1" latinLnBrk="0" hangingPunct="1"/>
            <a:r>
              <a:rPr lang="zh-CN" altLang="en-US" b="1" baseline="0" dirty="0">
                <a:solidFill>
                  <a:schemeClr val="bg1"/>
                </a:solidFill>
                <a:latin typeface="Arial" panose="020B0604020202020204" pitchFamily="34" charset="0"/>
                <a:ea typeface="黑体" panose="02010609060101010101" pitchFamily="1" charset="-122"/>
              </a:rPr>
              <a:t>   缺段中断</a:t>
            </a:r>
            <a:endParaRPr lang="zh-CN" altLang="en-US" dirty="0">
              <a:latin typeface="Arial" panose="020B0604020202020204" pitchFamily="34" charset="0"/>
              <a:ea typeface="宋体" panose="02010600030101010101" pitchFamily="2" charset="-122"/>
            </a:endParaRPr>
          </a:p>
        </p:txBody>
      </p:sp>
      <p:sp>
        <p:nvSpPr>
          <p:cNvPr id="90128" name="文本框 90127"/>
          <p:cNvSpPr txBox="1"/>
          <p:nvPr/>
        </p:nvSpPr>
        <p:spPr>
          <a:xfrm>
            <a:off x="3348038" y="2290763"/>
            <a:ext cx="1296987" cy="274637"/>
          </a:xfrm>
          <a:prstGeom prst="rect">
            <a:avLst/>
          </a:prstGeom>
          <a:solidFill>
            <a:srgbClr val="0066FF">
              <a:alpha val="100000"/>
            </a:srgbClr>
          </a:solidFill>
          <a:ln w="9525">
            <a:noFill/>
          </a:ln>
        </p:spPr>
        <p:txBody>
          <a:bodyPr vert="horz" wrap="square" lIns="0" tIns="0" rIns="0" bIns="0" anchor="t">
            <a:spAutoFit/>
          </a:bodyPr>
          <a:lstStyle/>
          <a:p>
            <a:pPr lvl="0" algn="l" eaLnBrk="1" latinLnBrk="0" hangingPunct="1"/>
            <a:r>
              <a:rPr lang="zh-CN" altLang="en-US" b="1" baseline="0" dirty="0">
                <a:solidFill>
                  <a:schemeClr val="bg1"/>
                </a:solidFill>
                <a:latin typeface="Arial" panose="020B0604020202020204" pitchFamily="34" charset="0"/>
                <a:ea typeface="黑体" panose="02010609060101010101" pitchFamily="1" charset="-122"/>
              </a:rPr>
              <a:t>  发越界中断</a:t>
            </a:r>
            <a:endParaRPr lang="zh-CN" altLang="en-US" dirty="0">
              <a:latin typeface="Arial" panose="020B0604020202020204" pitchFamily="34" charset="0"/>
              <a:ea typeface="宋体" panose="02010600030101010101" pitchFamily="2" charset="-122"/>
            </a:endParaRPr>
          </a:p>
        </p:txBody>
      </p:sp>
      <p:sp>
        <p:nvSpPr>
          <p:cNvPr id="90129" name="文本框 90128"/>
          <p:cNvSpPr txBox="1"/>
          <p:nvPr/>
        </p:nvSpPr>
        <p:spPr>
          <a:xfrm>
            <a:off x="2339975" y="2867025"/>
            <a:ext cx="1295400" cy="274638"/>
          </a:xfrm>
          <a:prstGeom prst="rect">
            <a:avLst/>
          </a:prstGeom>
          <a:solidFill>
            <a:srgbClr val="9933FF">
              <a:alpha val="100000"/>
            </a:srgbClr>
          </a:solidFill>
          <a:ln w="9525">
            <a:noFill/>
          </a:ln>
        </p:spPr>
        <p:txBody>
          <a:bodyPr vert="horz" wrap="square" lIns="0" tIns="0" rIns="0" bIns="0" anchor="t">
            <a:spAutoFit/>
          </a:bodyPr>
          <a:lstStyle/>
          <a:p>
            <a:pPr lvl="0" algn="l" eaLnBrk="1" latinLnBrk="0" hangingPunct="1"/>
            <a:r>
              <a:rPr lang="zh-CN" altLang="en-US" b="1" baseline="0" dirty="0">
                <a:solidFill>
                  <a:schemeClr val="bg1"/>
                </a:solidFill>
                <a:latin typeface="Arial" panose="020B0604020202020204" pitchFamily="34" charset="0"/>
                <a:ea typeface="黑体" panose="02010609060101010101" pitchFamily="1" charset="-122"/>
              </a:rPr>
              <a:t>  发保护中断</a:t>
            </a:r>
            <a:endParaRPr lang="zh-CN" altLang="en-US" dirty="0">
              <a:latin typeface="Arial" panose="020B0604020202020204" pitchFamily="34" charset="0"/>
              <a:ea typeface="宋体" panose="02010600030101010101" pitchFamily="2" charset="-122"/>
            </a:endParaRPr>
          </a:p>
        </p:txBody>
      </p:sp>
      <p:sp>
        <p:nvSpPr>
          <p:cNvPr id="90130" name="直接连接符 90129"/>
          <p:cNvSpPr/>
          <p:nvPr/>
        </p:nvSpPr>
        <p:spPr>
          <a:xfrm>
            <a:off x="34925" y="3803650"/>
            <a:ext cx="9145588" cy="0"/>
          </a:xfrm>
          <a:prstGeom prst="line">
            <a:avLst/>
          </a:prstGeom>
          <a:ln w="76200" cap="flat" cmpd="sng">
            <a:solidFill>
              <a:srgbClr val="FF0000"/>
            </a:solidFill>
            <a:prstDash val="dash"/>
            <a:headEnd type="none" w="med" len="med"/>
            <a:tailEnd type="none" w="med" len="med"/>
          </a:ln>
        </p:spPr>
      </p:sp>
      <p:sp>
        <p:nvSpPr>
          <p:cNvPr id="90131" name="文本框 90130"/>
          <p:cNvSpPr txBox="1"/>
          <p:nvPr/>
        </p:nvSpPr>
        <p:spPr>
          <a:xfrm>
            <a:off x="3492500" y="3946525"/>
            <a:ext cx="2879725" cy="276225"/>
          </a:xfrm>
          <a:prstGeom prst="rect">
            <a:avLst/>
          </a:prstGeom>
          <a:solidFill>
            <a:schemeClr val="folHlink">
              <a:alpha val="100000"/>
            </a:schemeClr>
          </a:solidFill>
          <a:ln w="9525">
            <a:noFill/>
          </a:ln>
        </p:spPr>
        <p:txBody>
          <a:bodyPr vert="horz" wrap="square" lIns="0" tIns="0" rIns="0" bIns="0" anchor="t">
            <a:spAutoFit/>
          </a:bodyPr>
          <a:lstStyle/>
          <a:p>
            <a:pPr lvl="0" algn="l" eaLnBrk="1" latinLnBrk="0" hangingPunct="1"/>
            <a:r>
              <a:rPr lang="zh-CN" altLang="en-US" b="1" baseline="0" dirty="0">
                <a:solidFill>
                  <a:schemeClr val="bg1"/>
                </a:solidFill>
                <a:latin typeface="Arial" panose="020B0604020202020204" pitchFamily="34" charset="0"/>
                <a:ea typeface="黑体" panose="02010609060101010101" pitchFamily="1" charset="-122"/>
              </a:rPr>
              <a:t>响应中断转缺段中断的处理</a:t>
            </a:r>
            <a:endParaRPr lang="zh-CN" altLang="en-US" dirty="0">
              <a:latin typeface="Arial" panose="020B0604020202020204" pitchFamily="34" charset="0"/>
              <a:ea typeface="宋体" panose="02010600030101010101" pitchFamily="2" charset="-122"/>
            </a:endParaRPr>
          </a:p>
        </p:txBody>
      </p:sp>
      <p:sp>
        <p:nvSpPr>
          <p:cNvPr id="90132" name="文本框 90131"/>
          <p:cNvSpPr txBox="1"/>
          <p:nvPr/>
        </p:nvSpPr>
        <p:spPr>
          <a:xfrm>
            <a:off x="4373563" y="4829175"/>
            <a:ext cx="1366837" cy="438150"/>
          </a:xfrm>
          <a:prstGeom prst="rect">
            <a:avLst/>
          </a:prstGeom>
          <a:solidFill>
            <a:srgbClr val="FF99FF">
              <a:alpha val="100000"/>
            </a:srgbClr>
          </a:solidFill>
          <a:ln w="9525">
            <a:noFill/>
          </a:ln>
        </p:spPr>
        <p:txBody>
          <a:bodyPr vert="horz" wrap="square" lIns="0" tIns="0" rIns="0" bIns="0" anchor="t">
            <a:spAutoFit/>
          </a:bodyPr>
          <a:lstStyle/>
          <a:p>
            <a:pPr lvl="0" algn="l" eaLnBrk="1" latinLnBrk="0" hangingPunct="1">
              <a:lnSpc>
                <a:spcPct val="80000"/>
              </a:lnSpc>
            </a:pPr>
            <a:r>
              <a:rPr lang="zh-CN" altLang="en-US" b="1" baseline="0" dirty="0">
                <a:solidFill>
                  <a:schemeClr val="bg1"/>
                </a:solidFill>
                <a:latin typeface="Arial" panose="020B0604020202020204" pitchFamily="34" charset="0"/>
                <a:ea typeface="黑体" panose="02010609060101010101" pitchFamily="1" charset="-122"/>
              </a:rPr>
              <a:t>在主存中有</a:t>
            </a:r>
            <a:endParaRPr lang="zh-CN" altLang="en-US" b="1" baseline="0" dirty="0">
              <a:solidFill>
                <a:schemeClr val="bg1"/>
              </a:solidFill>
              <a:latin typeface="Arial" panose="020B0604020202020204" pitchFamily="34" charset="0"/>
              <a:ea typeface="黑体" panose="02010609060101010101" pitchFamily="1" charset="-122"/>
            </a:endParaRPr>
          </a:p>
          <a:p>
            <a:pPr lvl="0" algn="l" eaLnBrk="1" latinLnBrk="0" hangingPunct="1">
              <a:lnSpc>
                <a:spcPct val="80000"/>
              </a:lnSpc>
            </a:pPr>
            <a:r>
              <a:rPr lang="zh-CN" altLang="en-US" b="1" dirty="0">
                <a:solidFill>
                  <a:schemeClr val="bg1"/>
                </a:solidFill>
                <a:latin typeface="Arial" panose="020B0604020202020204" pitchFamily="34" charset="0"/>
                <a:ea typeface="黑体" panose="02010609060101010101" pitchFamily="1" charset="-122"/>
                <a:sym typeface="黑体" panose="02010609060101010101" pitchFamily="1" charset="-122"/>
              </a:rPr>
              <a:t>≥</a:t>
            </a:r>
            <a:r>
              <a:rPr lang="zh-CN" altLang="en-US" b="1" dirty="0">
                <a:solidFill>
                  <a:schemeClr val="bg1"/>
                </a:solidFill>
                <a:latin typeface="Arial" panose="020B0604020202020204" pitchFamily="34" charset="0"/>
                <a:ea typeface="黑体" panose="02010609060101010101" pitchFamily="1" charset="-122"/>
                <a:sym typeface="Arial" panose="020B0604020202020204" pitchFamily="34" charset="0"/>
              </a:rPr>
              <a:t>s空白分区</a:t>
            </a:r>
            <a:endParaRPr lang="zh-CN" altLang="en-US" dirty="0">
              <a:latin typeface="Arial" panose="020B0604020202020204" pitchFamily="34" charset="0"/>
              <a:ea typeface="宋体" panose="02010600030101010101" pitchFamily="2" charset="-122"/>
            </a:endParaRPr>
          </a:p>
        </p:txBody>
      </p:sp>
      <p:sp>
        <p:nvSpPr>
          <p:cNvPr id="90133" name="文本框 90132"/>
          <p:cNvSpPr txBox="1"/>
          <p:nvPr/>
        </p:nvSpPr>
        <p:spPr>
          <a:xfrm>
            <a:off x="7669213" y="4667250"/>
            <a:ext cx="1223962" cy="276225"/>
          </a:xfrm>
          <a:prstGeom prst="rect">
            <a:avLst/>
          </a:prstGeom>
          <a:solidFill>
            <a:schemeClr val="folHlink">
              <a:alpha val="100000"/>
            </a:schemeClr>
          </a:solidFill>
          <a:ln w="9525">
            <a:noFill/>
          </a:ln>
        </p:spPr>
        <p:txBody>
          <a:bodyPr vert="horz" wrap="square" lIns="0" tIns="0" rIns="0" bIns="0" anchor="t">
            <a:spAutoFit/>
          </a:bodyPr>
          <a:lstStyle/>
          <a:p>
            <a:pPr lvl="0" algn="l" eaLnBrk="1" latinLnBrk="0" hangingPunct="1"/>
            <a:r>
              <a:rPr lang="zh-CN" altLang="en-US" b="1" baseline="0" dirty="0">
                <a:solidFill>
                  <a:schemeClr val="bg1"/>
                </a:solidFill>
                <a:latin typeface="Arial" panose="020B0604020202020204" pitchFamily="34" charset="0"/>
                <a:ea typeface="黑体" panose="02010609060101010101" pitchFamily="1" charset="-122"/>
              </a:rPr>
              <a:t>   装入s段</a:t>
            </a:r>
            <a:endParaRPr lang="zh-CN" altLang="en-US" dirty="0">
              <a:latin typeface="Arial" panose="020B0604020202020204" pitchFamily="34" charset="0"/>
              <a:ea typeface="宋体" panose="02010600030101010101" pitchFamily="2" charset="-122"/>
            </a:endParaRPr>
          </a:p>
        </p:txBody>
      </p:sp>
      <p:sp>
        <p:nvSpPr>
          <p:cNvPr id="90134" name="文本框 90133"/>
          <p:cNvSpPr txBox="1"/>
          <p:nvPr/>
        </p:nvSpPr>
        <p:spPr>
          <a:xfrm>
            <a:off x="7669213" y="5246688"/>
            <a:ext cx="1223962" cy="658812"/>
          </a:xfrm>
          <a:prstGeom prst="rect">
            <a:avLst/>
          </a:prstGeom>
          <a:solidFill>
            <a:schemeClr val="folHlink">
              <a:alpha val="100000"/>
            </a:schemeClr>
          </a:solidFill>
          <a:ln w="9525">
            <a:noFill/>
          </a:ln>
        </p:spPr>
        <p:txBody>
          <a:bodyPr vert="horz" wrap="square" lIns="0" tIns="0" rIns="0" bIns="0" anchor="t">
            <a:spAutoFit/>
          </a:bodyPr>
          <a:lstStyle/>
          <a:p>
            <a:pPr lvl="0" algn="l" eaLnBrk="1" latinLnBrk="0" hangingPunct="1">
              <a:lnSpc>
                <a:spcPct val="80000"/>
              </a:lnSpc>
            </a:pPr>
            <a:r>
              <a:rPr lang="zh-CN" altLang="en-US" b="1" baseline="0" dirty="0">
                <a:solidFill>
                  <a:schemeClr val="bg1"/>
                </a:solidFill>
                <a:latin typeface="Arial" panose="020B0604020202020204" pitchFamily="34" charset="0"/>
                <a:ea typeface="黑体" panose="02010609060101010101" pitchFamily="1" charset="-122"/>
              </a:rPr>
              <a:t>调整段表</a:t>
            </a:r>
            <a:endParaRPr lang="zh-CN" altLang="en-US" b="1" baseline="0" dirty="0">
              <a:solidFill>
                <a:schemeClr val="bg1"/>
              </a:solidFill>
              <a:latin typeface="Arial" panose="020B0604020202020204" pitchFamily="34" charset="0"/>
              <a:ea typeface="黑体" panose="02010609060101010101" pitchFamily="1" charset="-122"/>
            </a:endParaRPr>
          </a:p>
          <a:p>
            <a:pPr lvl="0" algn="l" eaLnBrk="1" latinLnBrk="0" hangingPunct="1">
              <a:lnSpc>
                <a:spcPct val="80000"/>
              </a:lnSpc>
            </a:pPr>
            <a:r>
              <a:rPr lang="zh-CN" altLang="en-US" b="1" dirty="0">
                <a:solidFill>
                  <a:schemeClr val="bg1"/>
                </a:solidFill>
                <a:latin typeface="Arial" panose="020B0604020202020204" pitchFamily="34" charset="0"/>
                <a:ea typeface="黑体" panose="02010609060101010101" pitchFamily="1" charset="-122"/>
                <a:sym typeface="黑体" panose="02010609060101010101" pitchFamily="1" charset="-122"/>
              </a:rPr>
              <a:t>及主存空白</a:t>
            </a:r>
            <a:endParaRPr lang="zh-CN" altLang="en-US" b="1" dirty="0">
              <a:solidFill>
                <a:schemeClr val="bg1"/>
              </a:solidFill>
              <a:latin typeface="Arial" panose="020B0604020202020204" pitchFamily="34" charset="0"/>
              <a:ea typeface="黑体" panose="02010609060101010101" pitchFamily="1" charset="-122"/>
              <a:sym typeface="黑体" panose="02010609060101010101" pitchFamily="1" charset="-122"/>
            </a:endParaRPr>
          </a:p>
          <a:p>
            <a:pPr lvl="0" algn="l" eaLnBrk="1" latinLnBrk="0" hangingPunct="1">
              <a:lnSpc>
                <a:spcPct val="80000"/>
              </a:lnSpc>
            </a:pPr>
            <a:r>
              <a:rPr lang="zh-CN" altLang="en-US" b="1" dirty="0">
                <a:solidFill>
                  <a:schemeClr val="bg1"/>
                </a:solidFill>
                <a:latin typeface="Arial" panose="020B0604020202020204" pitchFamily="34" charset="0"/>
                <a:ea typeface="黑体" panose="02010609060101010101" pitchFamily="1" charset="-122"/>
              </a:rPr>
              <a:t>分区说明表</a:t>
            </a:r>
            <a:endParaRPr lang="zh-CN" altLang="en-US" b="1" dirty="0">
              <a:solidFill>
                <a:schemeClr val="bg1"/>
              </a:solidFill>
              <a:latin typeface="Arial" panose="020B0604020202020204" pitchFamily="34" charset="0"/>
              <a:ea typeface="黑体" panose="02010609060101010101" pitchFamily="1" charset="-122"/>
            </a:endParaRPr>
          </a:p>
        </p:txBody>
      </p:sp>
      <p:sp>
        <p:nvSpPr>
          <p:cNvPr id="90135" name="文本框 90134"/>
          <p:cNvSpPr txBox="1"/>
          <p:nvPr/>
        </p:nvSpPr>
        <p:spPr>
          <a:xfrm>
            <a:off x="7778750" y="6215063"/>
            <a:ext cx="1079500" cy="274637"/>
          </a:xfrm>
          <a:prstGeom prst="rect">
            <a:avLst/>
          </a:prstGeom>
          <a:solidFill>
            <a:schemeClr val="folHlink">
              <a:alpha val="100000"/>
            </a:schemeClr>
          </a:solidFill>
          <a:ln w="9525">
            <a:noFill/>
          </a:ln>
        </p:spPr>
        <p:txBody>
          <a:bodyPr vert="horz" wrap="square" lIns="0" tIns="0" rIns="0" bIns="0" anchor="t">
            <a:spAutoFit/>
          </a:bodyPr>
          <a:lstStyle/>
          <a:p>
            <a:pPr lvl="0" algn="l" eaLnBrk="1" latinLnBrk="0" hangingPunct="1"/>
            <a:r>
              <a:rPr lang="zh-CN" altLang="en-US" b="1" baseline="0" dirty="0">
                <a:solidFill>
                  <a:schemeClr val="bg1"/>
                </a:solidFill>
                <a:latin typeface="Arial" panose="020B0604020202020204" pitchFamily="34" charset="0"/>
                <a:ea typeface="黑体" panose="02010609060101010101" pitchFamily="1" charset="-122"/>
              </a:rPr>
              <a:t> 退出中断</a:t>
            </a:r>
            <a:endParaRPr lang="zh-CN" altLang="en-US" dirty="0">
              <a:latin typeface="Arial" panose="020B0604020202020204" pitchFamily="34" charset="0"/>
              <a:ea typeface="宋体" panose="02010600030101010101" pitchFamily="2" charset="-122"/>
            </a:endParaRPr>
          </a:p>
        </p:txBody>
      </p:sp>
      <p:sp>
        <p:nvSpPr>
          <p:cNvPr id="90136" name="文本框 90135"/>
          <p:cNvSpPr txBox="1"/>
          <p:nvPr/>
        </p:nvSpPr>
        <p:spPr>
          <a:xfrm>
            <a:off x="4829175" y="5657850"/>
            <a:ext cx="1873250" cy="276225"/>
          </a:xfrm>
          <a:prstGeom prst="rect">
            <a:avLst/>
          </a:prstGeom>
          <a:solidFill>
            <a:srgbClr val="FF99FF">
              <a:alpha val="100000"/>
            </a:srgbClr>
          </a:solidFill>
          <a:ln w="9525">
            <a:noFill/>
          </a:ln>
        </p:spPr>
        <p:txBody>
          <a:bodyPr vert="horz" wrap="square" lIns="0" tIns="0" rIns="0" bIns="0" anchor="t">
            <a:spAutoFit/>
          </a:bodyPr>
          <a:lstStyle/>
          <a:p>
            <a:pPr lvl="0" algn="l" eaLnBrk="1" latinLnBrk="0" hangingPunct="1"/>
            <a:r>
              <a:rPr lang="zh-CN" altLang="en-US" b="1" baseline="0" dirty="0">
                <a:solidFill>
                  <a:schemeClr val="bg1"/>
                </a:solidFill>
                <a:latin typeface="Arial" panose="020B0604020202020204" pitchFamily="34" charset="0"/>
                <a:ea typeface="黑体" panose="02010609060101010101" pitchFamily="1" charset="-122"/>
              </a:rPr>
              <a:t>空白区总和&gt;s段长</a:t>
            </a:r>
            <a:endParaRPr lang="zh-CN" altLang="en-US" dirty="0">
              <a:latin typeface="Arial" panose="020B0604020202020204" pitchFamily="34" charset="0"/>
              <a:ea typeface="宋体" panose="02010600030101010101" pitchFamily="2" charset="-122"/>
            </a:endParaRPr>
          </a:p>
        </p:txBody>
      </p:sp>
      <p:sp>
        <p:nvSpPr>
          <p:cNvPr id="90137" name="文本框 90136"/>
          <p:cNvSpPr txBox="1"/>
          <p:nvPr/>
        </p:nvSpPr>
        <p:spPr>
          <a:xfrm>
            <a:off x="6661150" y="5316538"/>
            <a:ext cx="647700" cy="274637"/>
          </a:xfrm>
          <a:prstGeom prst="rect">
            <a:avLst/>
          </a:prstGeom>
          <a:solidFill>
            <a:schemeClr val="folHlink">
              <a:alpha val="100000"/>
            </a:schemeClr>
          </a:solidFill>
          <a:ln w="9525">
            <a:noFill/>
          </a:ln>
        </p:spPr>
        <p:txBody>
          <a:bodyPr vert="horz" wrap="square" lIns="0" tIns="0" rIns="0" bIns="0" anchor="t">
            <a:spAutoFit/>
          </a:bodyPr>
          <a:lstStyle/>
          <a:p>
            <a:pPr lvl="0" algn="l" eaLnBrk="1" latinLnBrk="0" hangingPunct="1"/>
            <a:r>
              <a:rPr lang="zh-CN" altLang="en-US" b="1" baseline="0" dirty="0">
                <a:solidFill>
                  <a:schemeClr val="bg1"/>
                </a:solidFill>
                <a:latin typeface="Arial" panose="020B0604020202020204" pitchFamily="34" charset="0"/>
                <a:ea typeface="黑体" panose="02010609060101010101" pitchFamily="1" charset="-122"/>
              </a:rPr>
              <a:t> 紧缩</a:t>
            </a:r>
            <a:endParaRPr lang="zh-CN" altLang="en-US" dirty="0">
              <a:latin typeface="Arial" panose="020B0604020202020204" pitchFamily="34" charset="0"/>
              <a:ea typeface="宋体" panose="02010600030101010101" pitchFamily="2" charset="-122"/>
            </a:endParaRPr>
          </a:p>
        </p:txBody>
      </p:sp>
      <p:sp>
        <p:nvSpPr>
          <p:cNvPr id="90138" name="文本框 90137"/>
          <p:cNvSpPr txBox="1"/>
          <p:nvPr/>
        </p:nvSpPr>
        <p:spPr>
          <a:xfrm>
            <a:off x="4932363" y="6253163"/>
            <a:ext cx="1800225" cy="274637"/>
          </a:xfrm>
          <a:prstGeom prst="rect">
            <a:avLst/>
          </a:prstGeom>
          <a:solidFill>
            <a:schemeClr val="folHlink">
              <a:alpha val="100000"/>
            </a:schemeClr>
          </a:solidFill>
          <a:ln w="9525">
            <a:noFill/>
          </a:ln>
        </p:spPr>
        <p:txBody>
          <a:bodyPr vert="horz" wrap="square" lIns="0" tIns="0" rIns="0" bIns="0" anchor="t">
            <a:spAutoFit/>
          </a:bodyPr>
          <a:lstStyle/>
          <a:p>
            <a:pPr lvl="0" algn="l" eaLnBrk="1" latinLnBrk="0" hangingPunct="1"/>
            <a:r>
              <a:rPr lang="zh-CN" altLang="en-US" b="1" baseline="0" dirty="0">
                <a:solidFill>
                  <a:schemeClr val="bg1"/>
                </a:solidFill>
                <a:latin typeface="Arial" panose="020B0604020202020204" pitchFamily="34" charset="0"/>
                <a:ea typeface="黑体" panose="02010609060101010101" pitchFamily="1" charset="-122"/>
              </a:rPr>
              <a:t>    调出若干分段</a:t>
            </a:r>
            <a:endParaRPr lang="zh-CN" altLang="en-US" dirty="0">
              <a:latin typeface="Arial" panose="020B0604020202020204" pitchFamily="34" charset="0"/>
              <a:ea typeface="宋体" panose="02010600030101010101" pitchFamily="2" charset="-122"/>
            </a:endParaRPr>
          </a:p>
        </p:txBody>
      </p:sp>
      <p:sp>
        <p:nvSpPr>
          <p:cNvPr id="90139" name="文本框 90138"/>
          <p:cNvSpPr txBox="1"/>
          <p:nvPr/>
        </p:nvSpPr>
        <p:spPr>
          <a:xfrm>
            <a:off x="1619250" y="4379913"/>
            <a:ext cx="2376488" cy="274637"/>
          </a:xfrm>
          <a:prstGeom prst="rect">
            <a:avLst/>
          </a:prstGeom>
          <a:solidFill>
            <a:srgbClr val="0066FF">
              <a:alpha val="100000"/>
            </a:srgbClr>
          </a:solidFill>
          <a:ln w="9525">
            <a:noFill/>
          </a:ln>
        </p:spPr>
        <p:txBody>
          <a:bodyPr vert="horz" wrap="square" lIns="0" tIns="0" rIns="0" bIns="0" anchor="t">
            <a:spAutoFit/>
          </a:bodyPr>
          <a:lstStyle/>
          <a:p>
            <a:pPr lvl="0" algn="l" eaLnBrk="1" latinLnBrk="0" hangingPunct="1"/>
            <a:r>
              <a:rPr lang="zh-CN" altLang="en-US" b="1" baseline="0" dirty="0">
                <a:solidFill>
                  <a:schemeClr val="bg1"/>
                </a:solidFill>
                <a:latin typeface="Arial" panose="020B0604020202020204" pitchFamily="34" charset="0"/>
                <a:ea typeface="黑体" panose="02010609060101010101" pitchFamily="1" charset="-122"/>
              </a:rPr>
              <a:t>响应中断并转越界处理</a:t>
            </a:r>
            <a:endParaRPr lang="zh-CN" altLang="en-US" dirty="0">
              <a:latin typeface="Arial" panose="020B0604020202020204" pitchFamily="34" charset="0"/>
              <a:ea typeface="宋体" panose="02010600030101010101" pitchFamily="2" charset="-122"/>
            </a:endParaRPr>
          </a:p>
        </p:txBody>
      </p:sp>
      <p:sp>
        <p:nvSpPr>
          <p:cNvPr id="90140" name="文本框 90139"/>
          <p:cNvSpPr txBox="1"/>
          <p:nvPr/>
        </p:nvSpPr>
        <p:spPr>
          <a:xfrm>
            <a:off x="2124075" y="4883150"/>
            <a:ext cx="1223963" cy="274638"/>
          </a:xfrm>
          <a:prstGeom prst="rect">
            <a:avLst/>
          </a:prstGeom>
          <a:solidFill>
            <a:srgbClr val="FF99FF">
              <a:alpha val="100000"/>
            </a:srgbClr>
          </a:solidFill>
          <a:ln w="9525">
            <a:noFill/>
          </a:ln>
        </p:spPr>
        <p:txBody>
          <a:bodyPr vert="horz" wrap="square" lIns="0" tIns="0" rIns="0" bIns="0" anchor="t">
            <a:spAutoFit/>
          </a:bodyPr>
          <a:lstStyle/>
          <a:p>
            <a:pPr lvl="0" algn="l" eaLnBrk="1" latinLnBrk="0" hangingPunct="1"/>
            <a:r>
              <a:rPr lang="zh-CN" altLang="en-US" b="1" baseline="0" dirty="0">
                <a:solidFill>
                  <a:schemeClr val="bg1"/>
                </a:solidFill>
                <a:latin typeface="Arial" panose="020B0604020202020204" pitchFamily="34" charset="0"/>
                <a:ea typeface="黑体" panose="02010609060101010101" pitchFamily="1" charset="-122"/>
              </a:rPr>
              <a:t>s段可扩充</a:t>
            </a:r>
            <a:endParaRPr lang="zh-CN" altLang="en-US" dirty="0">
              <a:latin typeface="Arial" panose="020B0604020202020204" pitchFamily="34" charset="0"/>
              <a:ea typeface="宋体" panose="02010600030101010101" pitchFamily="2" charset="-122"/>
            </a:endParaRPr>
          </a:p>
        </p:txBody>
      </p:sp>
      <p:sp>
        <p:nvSpPr>
          <p:cNvPr id="90141" name="文本框 90140"/>
          <p:cNvSpPr txBox="1"/>
          <p:nvPr/>
        </p:nvSpPr>
        <p:spPr>
          <a:xfrm>
            <a:off x="1836738" y="5532438"/>
            <a:ext cx="1944687" cy="438150"/>
          </a:xfrm>
          <a:prstGeom prst="rect">
            <a:avLst/>
          </a:prstGeom>
          <a:solidFill>
            <a:srgbClr val="FF99FF">
              <a:alpha val="100000"/>
            </a:srgbClr>
          </a:solidFill>
          <a:ln w="9525">
            <a:noFill/>
          </a:ln>
        </p:spPr>
        <p:txBody>
          <a:bodyPr vert="horz" wrap="square" lIns="0" tIns="0" rIns="0" bIns="0" anchor="t">
            <a:spAutoFit/>
          </a:bodyPr>
          <a:lstStyle/>
          <a:p>
            <a:pPr lvl="0" algn="l" eaLnBrk="1" latinLnBrk="0" hangingPunct="1">
              <a:lnSpc>
                <a:spcPct val="80000"/>
              </a:lnSpc>
            </a:pPr>
            <a:r>
              <a:rPr lang="zh-CN" altLang="en-US" b="1" baseline="0" dirty="0">
                <a:solidFill>
                  <a:schemeClr val="bg1"/>
                </a:solidFill>
                <a:latin typeface="Arial" panose="020B0604020202020204" pitchFamily="34" charset="0"/>
                <a:ea typeface="黑体" panose="02010609060101010101" pitchFamily="1" charset="-122"/>
              </a:rPr>
              <a:t> 与s段末端邻接的</a:t>
            </a:r>
            <a:endParaRPr lang="zh-CN" altLang="en-US" b="1" baseline="0" dirty="0">
              <a:solidFill>
                <a:schemeClr val="bg1"/>
              </a:solidFill>
              <a:latin typeface="Arial" panose="020B0604020202020204" pitchFamily="34" charset="0"/>
              <a:ea typeface="黑体" panose="02010609060101010101" pitchFamily="1" charset="-122"/>
            </a:endParaRPr>
          </a:p>
          <a:p>
            <a:pPr lvl="0" algn="l" eaLnBrk="1" latinLnBrk="0" hangingPunct="1">
              <a:lnSpc>
                <a:spcPct val="80000"/>
              </a:lnSpc>
            </a:pPr>
            <a:r>
              <a:rPr lang="zh-CN" altLang="en-US" b="1" dirty="0">
                <a:solidFill>
                  <a:schemeClr val="bg1"/>
                </a:solidFill>
                <a:latin typeface="Arial" panose="020B0604020202020204" pitchFamily="34" charset="0"/>
                <a:ea typeface="黑体" panose="02010609060101010101" pitchFamily="1" charset="-122"/>
                <a:sym typeface="黑体" panose="02010609060101010101" pitchFamily="1" charset="-122"/>
              </a:rPr>
              <a:t> 空白分区长度≥b</a:t>
            </a:r>
            <a:endParaRPr lang="zh-CN" altLang="en-US" b="1" dirty="0">
              <a:solidFill>
                <a:schemeClr val="bg1"/>
              </a:solidFill>
              <a:latin typeface="Arial" panose="020B0604020202020204" pitchFamily="34" charset="0"/>
              <a:ea typeface="黑体" panose="02010609060101010101" pitchFamily="1" charset="-122"/>
              <a:sym typeface="黑体" panose="02010609060101010101" pitchFamily="1" charset="-122"/>
            </a:endParaRPr>
          </a:p>
        </p:txBody>
      </p:sp>
      <p:sp>
        <p:nvSpPr>
          <p:cNvPr id="90142" name="文本框 90141"/>
          <p:cNvSpPr txBox="1"/>
          <p:nvPr/>
        </p:nvSpPr>
        <p:spPr>
          <a:xfrm>
            <a:off x="1603375" y="6197600"/>
            <a:ext cx="2232025" cy="274638"/>
          </a:xfrm>
          <a:prstGeom prst="rect">
            <a:avLst/>
          </a:prstGeom>
          <a:solidFill>
            <a:srgbClr val="0066FF">
              <a:alpha val="100000"/>
            </a:srgbClr>
          </a:solidFill>
          <a:ln w="9525">
            <a:noFill/>
          </a:ln>
        </p:spPr>
        <p:txBody>
          <a:bodyPr vert="horz" wrap="square" lIns="0" tIns="0" rIns="0" bIns="0" anchor="t">
            <a:spAutoFit/>
          </a:bodyPr>
          <a:lstStyle/>
          <a:p>
            <a:pPr lvl="0" algn="l" eaLnBrk="1" latinLnBrk="0" hangingPunct="1"/>
            <a:r>
              <a:rPr lang="zh-CN" altLang="en-US" b="1" baseline="0" dirty="0">
                <a:solidFill>
                  <a:schemeClr val="bg1"/>
                </a:solidFill>
                <a:latin typeface="Arial" panose="020B0604020202020204" pitchFamily="34" charset="0"/>
                <a:ea typeface="黑体" panose="02010609060101010101" pitchFamily="1" charset="-122"/>
              </a:rPr>
              <a:t>紧缩或调出若干分段</a:t>
            </a:r>
            <a:endParaRPr lang="zh-CN" altLang="en-US" dirty="0">
              <a:latin typeface="Arial" panose="020B0604020202020204" pitchFamily="34" charset="0"/>
              <a:ea typeface="宋体" panose="02010600030101010101" pitchFamily="2" charset="-122"/>
            </a:endParaRPr>
          </a:p>
        </p:txBody>
      </p:sp>
      <p:sp>
        <p:nvSpPr>
          <p:cNvPr id="90143" name="文本框 90142"/>
          <p:cNvSpPr txBox="1"/>
          <p:nvPr/>
        </p:nvSpPr>
        <p:spPr>
          <a:xfrm>
            <a:off x="179388" y="4884738"/>
            <a:ext cx="1008062" cy="274637"/>
          </a:xfrm>
          <a:prstGeom prst="rect">
            <a:avLst/>
          </a:prstGeom>
          <a:solidFill>
            <a:srgbClr val="0066FF">
              <a:alpha val="100000"/>
            </a:srgbClr>
          </a:solidFill>
          <a:ln w="9525">
            <a:noFill/>
          </a:ln>
        </p:spPr>
        <p:txBody>
          <a:bodyPr vert="horz" wrap="square" lIns="0" tIns="0" rIns="0" bIns="0" anchor="t">
            <a:spAutoFit/>
          </a:bodyPr>
          <a:lstStyle/>
          <a:p>
            <a:pPr lvl="0" algn="l" eaLnBrk="1" latinLnBrk="0" hangingPunct="1"/>
            <a:r>
              <a:rPr lang="zh-CN" altLang="en-US" b="1" baseline="0" dirty="0">
                <a:solidFill>
                  <a:schemeClr val="bg1"/>
                </a:solidFill>
                <a:latin typeface="Arial" panose="020B0604020202020204" pitchFamily="34" charset="0"/>
                <a:ea typeface="黑体" panose="02010609060101010101" pitchFamily="1" charset="-122"/>
              </a:rPr>
              <a:t>  地址错</a:t>
            </a:r>
            <a:endParaRPr lang="zh-CN" altLang="en-US" dirty="0">
              <a:latin typeface="Arial" panose="020B0604020202020204" pitchFamily="34" charset="0"/>
              <a:ea typeface="宋体" panose="02010600030101010101" pitchFamily="2" charset="-122"/>
            </a:endParaRPr>
          </a:p>
        </p:txBody>
      </p:sp>
      <p:sp>
        <p:nvSpPr>
          <p:cNvPr id="90144" name="文本框 90143"/>
          <p:cNvSpPr txBox="1"/>
          <p:nvPr/>
        </p:nvSpPr>
        <p:spPr>
          <a:xfrm>
            <a:off x="1674813" y="3948113"/>
            <a:ext cx="1079500" cy="274637"/>
          </a:xfrm>
          <a:prstGeom prst="rect">
            <a:avLst/>
          </a:prstGeom>
          <a:solidFill>
            <a:srgbClr val="9933FF">
              <a:alpha val="100000"/>
            </a:srgbClr>
          </a:solidFill>
          <a:ln w="9525">
            <a:noFill/>
          </a:ln>
        </p:spPr>
        <p:txBody>
          <a:bodyPr vert="horz" wrap="square" lIns="0" tIns="0" rIns="0" bIns="0" anchor="t">
            <a:spAutoFit/>
          </a:bodyPr>
          <a:lstStyle/>
          <a:p>
            <a:pPr lvl="0" algn="l" eaLnBrk="1" latinLnBrk="0" hangingPunct="1"/>
            <a:r>
              <a:rPr lang="zh-CN" altLang="en-US" b="1" baseline="0" dirty="0">
                <a:solidFill>
                  <a:schemeClr val="bg1"/>
                </a:solidFill>
                <a:latin typeface="Arial" panose="020B0604020202020204" pitchFamily="34" charset="0"/>
                <a:ea typeface="黑体" panose="02010609060101010101" pitchFamily="1" charset="-122"/>
              </a:rPr>
              <a:t> 非法存取</a:t>
            </a:r>
            <a:endParaRPr lang="zh-CN" altLang="en-US" dirty="0">
              <a:latin typeface="Arial" panose="020B0604020202020204" pitchFamily="34" charset="0"/>
              <a:ea typeface="宋体" panose="02010600030101010101" pitchFamily="2" charset="-122"/>
            </a:endParaRPr>
          </a:p>
        </p:txBody>
      </p:sp>
      <p:sp>
        <p:nvSpPr>
          <p:cNvPr id="90145" name="标题 90144"/>
          <p:cNvSpPr>
            <a:spLocks noGrp="1"/>
          </p:cNvSpPr>
          <p:nvPr>
            <p:ph type="title"/>
          </p:nvPr>
        </p:nvSpPr>
        <p:spPr>
          <a:xfrm>
            <a:off x="5724525" y="476250"/>
            <a:ext cx="3600450" cy="1143000"/>
          </a:xfrm>
        </p:spPr>
        <p:txBody>
          <a:bodyPr anchor="ctr"/>
          <a:lstStyle/>
          <a:p>
            <a:pPr>
              <a:buNone/>
            </a:pPr>
            <a:r>
              <a:rPr lang="zh-CN" altLang="en-US" dirty="0"/>
              <a:t>3. 地址变换</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90114"/>
                                        </p:tgtEl>
                                        <p:attrNameLst>
                                          <p:attrName>style.visibility</p:attrName>
                                        </p:attrNameLst>
                                      </p:cBhvr>
                                      <p:to>
                                        <p:strVal val="visible"/>
                                      </p:to>
                                    </p:set>
                                    <p:anim calcmode="lin" valueType="num">
                                      <p:cBhvr>
                                        <p:cTn id="7" dur="500" fill="hold"/>
                                        <p:tgtEl>
                                          <p:spTgt spid="90114"/>
                                        </p:tgtEl>
                                        <p:attrNameLst>
                                          <p:attrName>ppt_w</p:attrName>
                                        </p:attrNameLst>
                                      </p:cBhvr>
                                      <p:tavLst>
                                        <p:tav tm="0">
                                          <p:val>
                                            <p:fltVal val="0"/>
                                          </p:val>
                                        </p:tav>
                                        <p:tav tm="100000">
                                          <p:val>
                                            <p:strVal val="#ppt_w"/>
                                          </p:val>
                                        </p:tav>
                                      </p:tavLst>
                                    </p:anim>
                                    <p:anim calcmode="lin" valueType="num">
                                      <p:cBhvr>
                                        <p:cTn id="8" dur="500" fill="hold"/>
                                        <p:tgtEl>
                                          <p:spTgt spid="9011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90115"/>
                                        </p:tgtEl>
                                        <p:attrNameLst>
                                          <p:attrName>style.visibility</p:attrName>
                                        </p:attrNameLst>
                                      </p:cBhvr>
                                      <p:to>
                                        <p:strVal val="visible"/>
                                      </p:to>
                                    </p:set>
                                    <p:anim calcmode="lin" valueType="num">
                                      <p:cBhvr additive="base">
                                        <p:cTn id="13" dur="500" fill="hold"/>
                                        <p:tgtEl>
                                          <p:spTgt spid="90115"/>
                                        </p:tgtEl>
                                        <p:attrNameLst>
                                          <p:attrName>ppt_x</p:attrName>
                                        </p:attrNameLst>
                                      </p:cBhvr>
                                      <p:tavLst>
                                        <p:tav tm="0">
                                          <p:val>
                                            <p:strVal val="1+#ppt_w/2"/>
                                          </p:val>
                                        </p:tav>
                                        <p:tav tm="100000">
                                          <p:val>
                                            <p:strVal val="#ppt_x"/>
                                          </p:val>
                                        </p:tav>
                                      </p:tavLst>
                                    </p:anim>
                                    <p:anim calcmode="lin" valueType="num">
                                      <p:cBhvr additive="base">
                                        <p:cTn id="14" dur="500" fill="hold"/>
                                        <p:tgtEl>
                                          <p:spTgt spid="9011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90120"/>
                                        </p:tgtEl>
                                        <p:attrNameLst>
                                          <p:attrName>style.visibility</p:attrName>
                                        </p:attrNameLst>
                                      </p:cBhvr>
                                      <p:to>
                                        <p:strVal val="visible"/>
                                      </p:to>
                                    </p:set>
                                    <p:anim calcmode="lin" valueType="num">
                                      <p:cBhvr additive="base">
                                        <p:cTn id="19" dur="500" fill="hold"/>
                                        <p:tgtEl>
                                          <p:spTgt spid="90120"/>
                                        </p:tgtEl>
                                        <p:attrNameLst>
                                          <p:attrName>ppt_x</p:attrName>
                                        </p:attrNameLst>
                                      </p:cBhvr>
                                      <p:tavLst>
                                        <p:tav tm="0">
                                          <p:val>
                                            <p:strVal val="1+#ppt_w/2"/>
                                          </p:val>
                                        </p:tav>
                                        <p:tav tm="100000">
                                          <p:val>
                                            <p:strVal val="#ppt_x"/>
                                          </p:val>
                                        </p:tav>
                                      </p:tavLst>
                                    </p:anim>
                                    <p:anim calcmode="lin" valueType="num">
                                      <p:cBhvr additive="base">
                                        <p:cTn id="20" dur="500" fill="hold"/>
                                        <p:tgtEl>
                                          <p:spTgt spid="9012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90116"/>
                                        </p:tgtEl>
                                        <p:attrNameLst>
                                          <p:attrName>style.visibility</p:attrName>
                                        </p:attrNameLst>
                                      </p:cBhvr>
                                      <p:to>
                                        <p:strVal val="visible"/>
                                      </p:to>
                                    </p:set>
                                    <p:anim calcmode="lin" valueType="num">
                                      <p:cBhvr additive="base">
                                        <p:cTn id="25" dur="500" fill="hold"/>
                                        <p:tgtEl>
                                          <p:spTgt spid="90116"/>
                                        </p:tgtEl>
                                        <p:attrNameLst>
                                          <p:attrName>ppt_x</p:attrName>
                                        </p:attrNameLst>
                                      </p:cBhvr>
                                      <p:tavLst>
                                        <p:tav tm="0">
                                          <p:val>
                                            <p:strVal val="1+#ppt_w/2"/>
                                          </p:val>
                                        </p:tav>
                                        <p:tav tm="100000">
                                          <p:val>
                                            <p:strVal val="#ppt_x"/>
                                          </p:val>
                                        </p:tav>
                                      </p:tavLst>
                                    </p:anim>
                                    <p:anim calcmode="lin" valueType="num">
                                      <p:cBhvr additive="base">
                                        <p:cTn id="26" dur="500" fill="hold"/>
                                        <p:tgtEl>
                                          <p:spTgt spid="9011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90121"/>
                                        </p:tgtEl>
                                        <p:attrNameLst>
                                          <p:attrName>style.visibility</p:attrName>
                                        </p:attrNameLst>
                                      </p:cBhvr>
                                      <p:to>
                                        <p:strVal val="visible"/>
                                      </p:to>
                                    </p:set>
                                    <p:anim calcmode="lin" valueType="num">
                                      <p:cBhvr additive="base">
                                        <p:cTn id="31" dur="500" fill="hold"/>
                                        <p:tgtEl>
                                          <p:spTgt spid="90121"/>
                                        </p:tgtEl>
                                        <p:attrNameLst>
                                          <p:attrName>ppt_x</p:attrName>
                                        </p:attrNameLst>
                                      </p:cBhvr>
                                      <p:tavLst>
                                        <p:tav tm="0">
                                          <p:val>
                                            <p:strVal val="1+#ppt_w/2"/>
                                          </p:val>
                                        </p:tav>
                                        <p:tav tm="100000">
                                          <p:val>
                                            <p:strVal val="#ppt_x"/>
                                          </p:val>
                                        </p:tav>
                                      </p:tavLst>
                                    </p:anim>
                                    <p:anim calcmode="lin" valueType="num">
                                      <p:cBhvr additive="base">
                                        <p:cTn id="32" dur="500" fill="hold"/>
                                        <p:tgtEl>
                                          <p:spTgt spid="90121"/>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90117"/>
                                        </p:tgtEl>
                                        <p:attrNameLst>
                                          <p:attrName>style.visibility</p:attrName>
                                        </p:attrNameLst>
                                      </p:cBhvr>
                                      <p:to>
                                        <p:strVal val="visible"/>
                                      </p:to>
                                    </p:set>
                                    <p:anim calcmode="lin" valueType="num">
                                      <p:cBhvr additive="base">
                                        <p:cTn id="37" dur="500" fill="hold"/>
                                        <p:tgtEl>
                                          <p:spTgt spid="90117"/>
                                        </p:tgtEl>
                                        <p:attrNameLst>
                                          <p:attrName>ppt_x</p:attrName>
                                        </p:attrNameLst>
                                      </p:cBhvr>
                                      <p:tavLst>
                                        <p:tav tm="0">
                                          <p:val>
                                            <p:strVal val="1+#ppt_w/2"/>
                                          </p:val>
                                        </p:tav>
                                        <p:tav tm="100000">
                                          <p:val>
                                            <p:strVal val="#ppt_x"/>
                                          </p:val>
                                        </p:tav>
                                      </p:tavLst>
                                    </p:anim>
                                    <p:anim calcmode="lin" valueType="num">
                                      <p:cBhvr additive="base">
                                        <p:cTn id="38" dur="500" fill="hold"/>
                                        <p:tgtEl>
                                          <p:spTgt spid="90117"/>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90122"/>
                                        </p:tgtEl>
                                        <p:attrNameLst>
                                          <p:attrName>style.visibility</p:attrName>
                                        </p:attrNameLst>
                                      </p:cBhvr>
                                      <p:to>
                                        <p:strVal val="visible"/>
                                      </p:to>
                                    </p:set>
                                    <p:anim calcmode="lin" valueType="num">
                                      <p:cBhvr additive="base">
                                        <p:cTn id="43" dur="500" fill="hold"/>
                                        <p:tgtEl>
                                          <p:spTgt spid="90122"/>
                                        </p:tgtEl>
                                        <p:attrNameLst>
                                          <p:attrName>ppt_x</p:attrName>
                                        </p:attrNameLst>
                                      </p:cBhvr>
                                      <p:tavLst>
                                        <p:tav tm="0">
                                          <p:val>
                                            <p:strVal val="1+#ppt_w/2"/>
                                          </p:val>
                                        </p:tav>
                                        <p:tav tm="100000">
                                          <p:val>
                                            <p:strVal val="#ppt_x"/>
                                          </p:val>
                                        </p:tav>
                                      </p:tavLst>
                                    </p:anim>
                                    <p:anim calcmode="lin" valueType="num">
                                      <p:cBhvr additive="base">
                                        <p:cTn id="44" dur="500" fill="hold"/>
                                        <p:tgtEl>
                                          <p:spTgt spid="90122"/>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90118"/>
                                        </p:tgtEl>
                                        <p:attrNameLst>
                                          <p:attrName>style.visibility</p:attrName>
                                        </p:attrNameLst>
                                      </p:cBhvr>
                                      <p:to>
                                        <p:strVal val="visible"/>
                                      </p:to>
                                    </p:set>
                                    <p:anim calcmode="lin" valueType="num">
                                      <p:cBhvr additive="base">
                                        <p:cTn id="49" dur="500" fill="hold"/>
                                        <p:tgtEl>
                                          <p:spTgt spid="90118"/>
                                        </p:tgtEl>
                                        <p:attrNameLst>
                                          <p:attrName>ppt_x</p:attrName>
                                        </p:attrNameLst>
                                      </p:cBhvr>
                                      <p:tavLst>
                                        <p:tav tm="0">
                                          <p:val>
                                            <p:strVal val="1+#ppt_w/2"/>
                                          </p:val>
                                        </p:tav>
                                        <p:tav tm="100000">
                                          <p:val>
                                            <p:strVal val="#ppt_x"/>
                                          </p:val>
                                        </p:tav>
                                      </p:tavLst>
                                    </p:anim>
                                    <p:anim calcmode="lin" valueType="num">
                                      <p:cBhvr additive="base">
                                        <p:cTn id="50" dur="500" fill="hold"/>
                                        <p:tgtEl>
                                          <p:spTgt spid="90118"/>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90123"/>
                                        </p:tgtEl>
                                        <p:attrNameLst>
                                          <p:attrName>style.visibility</p:attrName>
                                        </p:attrNameLst>
                                      </p:cBhvr>
                                      <p:to>
                                        <p:strVal val="visible"/>
                                      </p:to>
                                    </p:set>
                                    <p:anim calcmode="lin" valueType="num">
                                      <p:cBhvr additive="base">
                                        <p:cTn id="55" dur="500" fill="hold"/>
                                        <p:tgtEl>
                                          <p:spTgt spid="90123"/>
                                        </p:tgtEl>
                                        <p:attrNameLst>
                                          <p:attrName>ppt_x</p:attrName>
                                        </p:attrNameLst>
                                      </p:cBhvr>
                                      <p:tavLst>
                                        <p:tav tm="0">
                                          <p:val>
                                            <p:strVal val="1+#ppt_w/2"/>
                                          </p:val>
                                        </p:tav>
                                        <p:tav tm="100000">
                                          <p:val>
                                            <p:strVal val="#ppt_x"/>
                                          </p:val>
                                        </p:tav>
                                      </p:tavLst>
                                    </p:anim>
                                    <p:anim calcmode="lin" valueType="num">
                                      <p:cBhvr additive="base">
                                        <p:cTn id="56" dur="500" fill="hold"/>
                                        <p:tgtEl>
                                          <p:spTgt spid="90123"/>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90119"/>
                                        </p:tgtEl>
                                        <p:attrNameLst>
                                          <p:attrName>style.visibility</p:attrName>
                                        </p:attrNameLst>
                                      </p:cBhvr>
                                      <p:to>
                                        <p:strVal val="visible"/>
                                      </p:to>
                                    </p:set>
                                    <p:anim calcmode="lin" valueType="num">
                                      <p:cBhvr additive="base">
                                        <p:cTn id="61" dur="500" fill="hold"/>
                                        <p:tgtEl>
                                          <p:spTgt spid="90119"/>
                                        </p:tgtEl>
                                        <p:attrNameLst>
                                          <p:attrName>ppt_x</p:attrName>
                                        </p:attrNameLst>
                                      </p:cBhvr>
                                      <p:tavLst>
                                        <p:tav tm="0">
                                          <p:val>
                                            <p:strVal val="1+#ppt_w/2"/>
                                          </p:val>
                                        </p:tav>
                                        <p:tav tm="100000">
                                          <p:val>
                                            <p:strVal val="#ppt_x"/>
                                          </p:val>
                                        </p:tav>
                                      </p:tavLst>
                                    </p:anim>
                                    <p:anim calcmode="lin" valueType="num">
                                      <p:cBhvr additive="base">
                                        <p:cTn id="62" dur="500" fill="hold"/>
                                        <p:tgtEl>
                                          <p:spTgt spid="90119"/>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grpId="0" nodeType="clickEffect">
                                  <p:stCondLst>
                                    <p:cond delay="0"/>
                                  </p:stCondLst>
                                  <p:childTnLst>
                                    <p:set>
                                      <p:cBhvr>
                                        <p:cTn id="66" dur="1" fill="hold">
                                          <p:stCondLst>
                                            <p:cond delay="0"/>
                                          </p:stCondLst>
                                        </p:cTn>
                                        <p:tgtEl>
                                          <p:spTgt spid="90124"/>
                                        </p:tgtEl>
                                        <p:attrNameLst>
                                          <p:attrName>style.visibility</p:attrName>
                                        </p:attrNameLst>
                                      </p:cBhvr>
                                      <p:to>
                                        <p:strVal val="visible"/>
                                      </p:to>
                                    </p:set>
                                    <p:anim calcmode="lin" valueType="num">
                                      <p:cBhvr additive="base">
                                        <p:cTn id="67" dur="500" fill="hold"/>
                                        <p:tgtEl>
                                          <p:spTgt spid="90124"/>
                                        </p:tgtEl>
                                        <p:attrNameLst>
                                          <p:attrName>ppt_x</p:attrName>
                                        </p:attrNameLst>
                                      </p:cBhvr>
                                      <p:tavLst>
                                        <p:tav tm="0">
                                          <p:val>
                                            <p:strVal val="1+#ppt_w/2"/>
                                          </p:val>
                                        </p:tav>
                                        <p:tav tm="100000">
                                          <p:val>
                                            <p:strVal val="#ppt_x"/>
                                          </p:val>
                                        </p:tav>
                                      </p:tavLst>
                                    </p:anim>
                                    <p:anim calcmode="lin" valueType="num">
                                      <p:cBhvr additive="base">
                                        <p:cTn id="68" dur="500" fill="hold"/>
                                        <p:tgtEl>
                                          <p:spTgt spid="90124"/>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2" fill="hold" grpId="0" nodeType="clickEffect">
                                  <p:stCondLst>
                                    <p:cond delay="0"/>
                                  </p:stCondLst>
                                  <p:childTnLst>
                                    <p:set>
                                      <p:cBhvr>
                                        <p:cTn id="72" dur="1" fill="hold">
                                          <p:stCondLst>
                                            <p:cond delay="0"/>
                                          </p:stCondLst>
                                        </p:cTn>
                                        <p:tgtEl>
                                          <p:spTgt spid="90125"/>
                                        </p:tgtEl>
                                        <p:attrNameLst>
                                          <p:attrName>style.visibility</p:attrName>
                                        </p:attrNameLst>
                                      </p:cBhvr>
                                      <p:to>
                                        <p:strVal val="visible"/>
                                      </p:to>
                                    </p:set>
                                    <p:anim calcmode="lin" valueType="num">
                                      <p:cBhvr additive="base">
                                        <p:cTn id="73" dur="500" fill="hold"/>
                                        <p:tgtEl>
                                          <p:spTgt spid="90125"/>
                                        </p:tgtEl>
                                        <p:attrNameLst>
                                          <p:attrName>ppt_x</p:attrName>
                                        </p:attrNameLst>
                                      </p:cBhvr>
                                      <p:tavLst>
                                        <p:tav tm="0">
                                          <p:val>
                                            <p:strVal val="1+#ppt_w/2"/>
                                          </p:val>
                                        </p:tav>
                                        <p:tav tm="100000">
                                          <p:val>
                                            <p:strVal val="#ppt_x"/>
                                          </p:val>
                                        </p:tav>
                                      </p:tavLst>
                                    </p:anim>
                                    <p:anim calcmode="lin" valueType="num">
                                      <p:cBhvr additive="base">
                                        <p:cTn id="74" dur="500" fill="hold"/>
                                        <p:tgtEl>
                                          <p:spTgt spid="90125"/>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2" fill="hold" grpId="0" nodeType="clickEffect">
                                  <p:stCondLst>
                                    <p:cond delay="0"/>
                                  </p:stCondLst>
                                  <p:childTnLst>
                                    <p:set>
                                      <p:cBhvr>
                                        <p:cTn id="78" dur="1" fill="hold">
                                          <p:stCondLst>
                                            <p:cond delay="0"/>
                                          </p:stCondLst>
                                        </p:cTn>
                                        <p:tgtEl>
                                          <p:spTgt spid="90126"/>
                                        </p:tgtEl>
                                        <p:attrNameLst>
                                          <p:attrName>style.visibility</p:attrName>
                                        </p:attrNameLst>
                                      </p:cBhvr>
                                      <p:to>
                                        <p:strVal val="visible"/>
                                      </p:to>
                                    </p:set>
                                    <p:anim calcmode="lin" valueType="num">
                                      <p:cBhvr additive="base">
                                        <p:cTn id="79" dur="500" fill="hold"/>
                                        <p:tgtEl>
                                          <p:spTgt spid="90126"/>
                                        </p:tgtEl>
                                        <p:attrNameLst>
                                          <p:attrName>ppt_x</p:attrName>
                                        </p:attrNameLst>
                                      </p:cBhvr>
                                      <p:tavLst>
                                        <p:tav tm="0">
                                          <p:val>
                                            <p:strVal val="1+#ppt_w/2"/>
                                          </p:val>
                                        </p:tav>
                                        <p:tav tm="100000">
                                          <p:val>
                                            <p:strVal val="#ppt_x"/>
                                          </p:val>
                                        </p:tav>
                                      </p:tavLst>
                                    </p:anim>
                                    <p:anim calcmode="lin" valueType="num">
                                      <p:cBhvr additive="base">
                                        <p:cTn id="80" dur="500" fill="hold"/>
                                        <p:tgtEl>
                                          <p:spTgt spid="90126"/>
                                        </p:tgtEl>
                                        <p:attrNameLst>
                                          <p:attrName>ppt_y</p:attrName>
                                        </p:attrNameLst>
                                      </p:cBhvr>
                                      <p:tavLst>
                                        <p:tav tm="0">
                                          <p:val>
                                            <p:strVal val="#ppt_y"/>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2" fill="hold" grpId="0" nodeType="clickEffect">
                                  <p:stCondLst>
                                    <p:cond delay="0"/>
                                  </p:stCondLst>
                                  <p:childTnLst>
                                    <p:set>
                                      <p:cBhvr>
                                        <p:cTn id="84" dur="1" fill="hold">
                                          <p:stCondLst>
                                            <p:cond delay="0"/>
                                          </p:stCondLst>
                                        </p:cTn>
                                        <p:tgtEl>
                                          <p:spTgt spid="90127"/>
                                        </p:tgtEl>
                                        <p:attrNameLst>
                                          <p:attrName>style.visibility</p:attrName>
                                        </p:attrNameLst>
                                      </p:cBhvr>
                                      <p:to>
                                        <p:strVal val="visible"/>
                                      </p:to>
                                    </p:set>
                                    <p:anim calcmode="lin" valueType="num">
                                      <p:cBhvr additive="base">
                                        <p:cTn id="85" dur="500" fill="hold"/>
                                        <p:tgtEl>
                                          <p:spTgt spid="90127"/>
                                        </p:tgtEl>
                                        <p:attrNameLst>
                                          <p:attrName>ppt_x</p:attrName>
                                        </p:attrNameLst>
                                      </p:cBhvr>
                                      <p:tavLst>
                                        <p:tav tm="0">
                                          <p:val>
                                            <p:strVal val="1+#ppt_w/2"/>
                                          </p:val>
                                        </p:tav>
                                        <p:tav tm="100000">
                                          <p:val>
                                            <p:strVal val="#ppt_x"/>
                                          </p:val>
                                        </p:tav>
                                      </p:tavLst>
                                    </p:anim>
                                    <p:anim calcmode="lin" valueType="num">
                                      <p:cBhvr additive="base">
                                        <p:cTn id="86" dur="500" fill="hold"/>
                                        <p:tgtEl>
                                          <p:spTgt spid="90127"/>
                                        </p:tgtEl>
                                        <p:attrNameLst>
                                          <p:attrName>ppt_y</p:attrName>
                                        </p:attrNameLst>
                                      </p:cBhvr>
                                      <p:tavLst>
                                        <p:tav tm="0">
                                          <p:val>
                                            <p:strVal val="#ppt_y"/>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2" fill="hold" grpId="0" nodeType="clickEffect">
                                  <p:stCondLst>
                                    <p:cond delay="0"/>
                                  </p:stCondLst>
                                  <p:childTnLst>
                                    <p:set>
                                      <p:cBhvr>
                                        <p:cTn id="90" dur="1" fill="hold">
                                          <p:stCondLst>
                                            <p:cond delay="0"/>
                                          </p:stCondLst>
                                        </p:cTn>
                                        <p:tgtEl>
                                          <p:spTgt spid="90128"/>
                                        </p:tgtEl>
                                        <p:attrNameLst>
                                          <p:attrName>style.visibility</p:attrName>
                                        </p:attrNameLst>
                                      </p:cBhvr>
                                      <p:to>
                                        <p:strVal val="visible"/>
                                      </p:to>
                                    </p:set>
                                    <p:anim calcmode="lin" valueType="num">
                                      <p:cBhvr additive="base">
                                        <p:cTn id="91" dur="500" fill="hold"/>
                                        <p:tgtEl>
                                          <p:spTgt spid="90128"/>
                                        </p:tgtEl>
                                        <p:attrNameLst>
                                          <p:attrName>ppt_x</p:attrName>
                                        </p:attrNameLst>
                                      </p:cBhvr>
                                      <p:tavLst>
                                        <p:tav tm="0">
                                          <p:val>
                                            <p:strVal val="1+#ppt_w/2"/>
                                          </p:val>
                                        </p:tav>
                                        <p:tav tm="100000">
                                          <p:val>
                                            <p:strVal val="#ppt_x"/>
                                          </p:val>
                                        </p:tav>
                                      </p:tavLst>
                                    </p:anim>
                                    <p:anim calcmode="lin" valueType="num">
                                      <p:cBhvr additive="base">
                                        <p:cTn id="92" dur="500" fill="hold"/>
                                        <p:tgtEl>
                                          <p:spTgt spid="90128"/>
                                        </p:tgtEl>
                                        <p:attrNameLst>
                                          <p:attrName>ppt_y</p:attrName>
                                        </p:attrNameLst>
                                      </p:cBhvr>
                                      <p:tavLst>
                                        <p:tav tm="0">
                                          <p:val>
                                            <p:strVal val="#ppt_y"/>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2" fill="hold" grpId="0" nodeType="clickEffect">
                                  <p:stCondLst>
                                    <p:cond delay="0"/>
                                  </p:stCondLst>
                                  <p:childTnLst>
                                    <p:set>
                                      <p:cBhvr>
                                        <p:cTn id="96" dur="1" fill="hold">
                                          <p:stCondLst>
                                            <p:cond delay="0"/>
                                          </p:stCondLst>
                                        </p:cTn>
                                        <p:tgtEl>
                                          <p:spTgt spid="90129"/>
                                        </p:tgtEl>
                                        <p:attrNameLst>
                                          <p:attrName>style.visibility</p:attrName>
                                        </p:attrNameLst>
                                      </p:cBhvr>
                                      <p:to>
                                        <p:strVal val="visible"/>
                                      </p:to>
                                    </p:set>
                                    <p:anim calcmode="lin" valueType="num">
                                      <p:cBhvr additive="base">
                                        <p:cTn id="97" dur="500" fill="hold"/>
                                        <p:tgtEl>
                                          <p:spTgt spid="90129"/>
                                        </p:tgtEl>
                                        <p:attrNameLst>
                                          <p:attrName>ppt_x</p:attrName>
                                        </p:attrNameLst>
                                      </p:cBhvr>
                                      <p:tavLst>
                                        <p:tav tm="0">
                                          <p:val>
                                            <p:strVal val="1+#ppt_w/2"/>
                                          </p:val>
                                        </p:tav>
                                        <p:tav tm="100000">
                                          <p:val>
                                            <p:strVal val="#ppt_x"/>
                                          </p:val>
                                        </p:tav>
                                      </p:tavLst>
                                    </p:anim>
                                    <p:anim calcmode="lin" valueType="num">
                                      <p:cBhvr additive="base">
                                        <p:cTn id="98" dur="500" fill="hold"/>
                                        <p:tgtEl>
                                          <p:spTgt spid="90129"/>
                                        </p:tgtEl>
                                        <p:attrNameLst>
                                          <p:attrName>ppt_y</p:attrName>
                                        </p:attrNameLst>
                                      </p:cBhvr>
                                      <p:tavLst>
                                        <p:tav tm="0">
                                          <p:val>
                                            <p:strVal val="#ppt_y"/>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2" fill="hold" nodeType="clickEffect">
                                  <p:stCondLst>
                                    <p:cond delay="0"/>
                                  </p:stCondLst>
                                  <p:childTnLst>
                                    <p:set>
                                      <p:cBhvr>
                                        <p:cTn id="102" dur="1" fill="hold">
                                          <p:stCondLst>
                                            <p:cond delay="0"/>
                                          </p:stCondLst>
                                        </p:cTn>
                                        <p:tgtEl>
                                          <p:spTgt spid="90130"/>
                                        </p:tgtEl>
                                        <p:attrNameLst>
                                          <p:attrName>style.visibility</p:attrName>
                                        </p:attrNameLst>
                                      </p:cBhvr>
                                      <p:to>
                                        <p:strVal val="visible"/>
                                      </p:to>
                                    </p:set>
                                    <p:anim calcmode="lin" valueType="num">
                                      <p:cBhvr additive="base">
                                        <p:cTn id="103" dur="500" fill="hold"/>
                                        <p:tgtEl>
                                          <p:spTgt spid="90130"/>
                                        </p:tgtEl>
                                        <p:attrNameLst>
                                          <p:attrName>ppt_x</p:attrName>
                                        </p:attrNameLst>
                                      </p:cBhvr>
                                      <p:tavLst>
                                        <p:tav tm="0">
                                          <p:val>
                                            <p:strVal val="1+#ppt_w/2"/>
                                          </p:val>
                                        </p:tav>
                                        <p:tav tm="100000">
                                          <p:val>
                                            <p:strVal val="#ppt_x"/>
                                          </p:val>
                                        </p:tav>
                                      </p:tavLst>
                                    </p:anim>
                                    <p:anim calcmode="lin" valueType="num">
                                      <p:cBhvr additive="base">
                                        <p:cTn id="104" dur="500" fill="hold"/>
                                        <p:tgtEl>
                                          <p:spTgt spid="90130"/>
                                        </p:tgtEl>
                                        <p:attrNameLst>
                                          <p:attrName>ppt_y</p:attrName>
                                        </p:attrNameLst>
                                      </p:cBhvr>
                                      <p:tavLst>
                                        <p:tav tm="0">
                                          <p:val>
                                            <p:strVal val="#ppt_y"/>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2" fill="hold" grpId="0" nodeType="clickEffect">
                                  <p:stCondLst>
                                    <p:cond delay="0"/>
                                  </p:stCondLst>
                                  <p:childTnLst>
                                    <p:set>
                                      <p:cBhvr>
                                        <p:cTn id="108" dur="1" fill="hold">
                                          <p:stCondLst>
                                            <p:cond delay="0"/>
                                          </p:stCondLst>
                                        </p:cTn>
                                        <p:tgtEl>
                                          <p:spTgt spid="90131"/>
                                        </p:tgtEl>
                                        <p:attrNameLst>
                                          <p:attrName>style.visibility</p:attrName>
                                        </p:attrNameLst>
                                      </p:cBhvr>
                                      <p:to>
                                        <p:strVal val="visible"/>
                                      </p:to>
                                    </p:set>
                                    <p:anim calcmode="lin" valueType="num">
                                      <p:cBhvr additive="base">
                                        <p:cTn id="109" dur="500" fill="hold"/>
                                        <p:tgtEl>
                                          <p:spTgt spid="90131"/>
                                        </p:tgtEl>
                                        <p:attrNameLst>
                                          <p:attrName>ppt_x</p:attrName>
                                        </p:attrNameLst>
                                      </p:cBhvr>
                                      <p:tavLst>
                                        <p:tav tm="0">
                                          <p:val>
                                            <p:strVal val="1+#ppt_w/2"/>
                                          </p:val>
                                        </p:tav>
                                        <p:tav tm="100000">
                                          <p:val>
                                            <p:strVal val="#ppt_x"/>
                                          </p:val>
                                        </p:tav>
                                      </p:tavLst>
                                    </p:anim>
                                    <p:anim calcmode="lin" valueType="num">
                                      <p:cBhvr additive="base">
                                        <p:cTn id="110" dur="500" fill="hold"/>
                                        <p:tgtEl>
                                          <p:spTgt spid="90131"/>
                                        </p:tgtEl>
                                        <p:attrNameLst>
                                          <p:attrName>ppt_y</p:attrName>
                                        </p:attrNameLst>
                                      </p:cBhvr>
                                      <p:tavLst>
                                        <p:tav tm="0">
                                          <p:val>
                                            <p:strVal val="#ppt_y"/>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2" fill="hold" grpId="0" nodeType="clickEffect">
                                  <p:stCondLst>
                                    <p:cond delay="0"/>
                                  </p:stCondLst>
                                  <p:childTnLst>
                                    <p:set>
                                      <p:cBhvr>
                                        <p:cTn id="114" dur="1" fill="hold">
                                          <p:stCondLst>
                                            <p:cond delay="0"/>
                                          </p:stCondLst>
                                        </p:cTn>
                                        <p:tgtEl>
                                          <p:spTgt spid="90132"/>
                                        </p:tgtEl>
                                        <p:attrNameLst>
                                          <p:attrName>style.visibility</p:attrName>
                                        </p:attrNameLst>
                                      </p:cBhvr>
                                      <p:to>
                                        <p:strVal val="visible"/>
                                      </p:to>
                                    </p:set>
                                    <p:anim calcmode="lin" valueType="num">
                                      <p:cBhvr additive="base">
                                        <p:cTn id="115" dur="500" fill="hold"/>
                                        <p:tgtEl>
                                          <p:spTgt spid="90132"/>
                                        </p:tgtEl>
                                        <p:attrNameLst>
                                          <p:attrName>ppt_x</p:attrName>
                                        </p:attrNameLst>
                                      </p:cBhvr>
                                      <p:tavLst>
                                        <p:tav tm="0">
                                          <p:val>
                                            <p:strVal val="1+#ppt_w/2"/>
                                          </p:val>
                                        </p:tav>
                                        <p:tav tm="100000">
                                          <p:val>
                                            <p:strVal val="#ppt_x"/>
                                          </p:val>
                                        </p:tav>
                                      </p:tavLst>
                                    </p:anim>
                                    <p:anim calcmode="lin" valueType="num">
                                      <p:cBhvr additive="base">
                                        <p:cTn id="116" dur="500" fill="hold"/>
                                        <p:tgtEl>
                                          <p:spTgt spid="90132"/>
                                        </p:tgtEl>
                                        <p:attrNameLst>
                                          <p:attrName>ppt_y</p:attrName>
                                        </p:attrNameLst>
                                      </p:cBhvr>
                                      <p:tavLst>
                                        <p:tav tm="0">
                                          <p:val>
                                            <p:strVal val="#ppt_y"/>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2" fill="hold" grpId="0" nodeType="clickEffect">
                                  <p:stCondLst>
                                    <p:cond delay="0"/>
                                  </p:stCondLst>
                                  <p:childTnLst>
                                    <p:set>
                                      <p:cBhvr>
                                        <p:cTn id="120" dur="1" fill="hold">
                                          <p:stCondLst>
                                            <p:cond delay="0"/>
                                          </p:stCondLst>
                                        </p:cTn>
                                        <p:tgtEl>
                                          <p:spTgt spid="90133"/>
                                        </p:tgtEl>
                                        <p:attrNameLst>
                                          <p:attrName>style.visibility</p:attrName>
                                        </p:attrNameLst>
                                      </p:cBhvr>
                                      <p:to>
                                        <p:strVal val="visible"/>
                                      </p:to>
                                    </p:set>
                                    <p:anim calcmode="lin" valueType="num">
                                      <p:cBhvr additive="base">
                                        <p:cTn id="121" dur="500" fill="hold"/>
                                        <p:tgtEl>
                                          <p:spTgt spid="90133"/>
                                        </p:tgtEl>
                                        <p:attrNameLst>
                                          <p:attrName>ppt_x</p:attrName>
                                        </p:attrNameLst>
                                      </p:cBhvr>
                                      <p:tavLst>
                                        <p:tav tm="0">
                                          <p:val>
                                            <p:strVal val="1+#ppt_w/2"/>
                                          </p:val>
                                        </p:tav>
                                        <p:tav tm="100000">
                                          <p:val>
                                            <p:strVal val="#ppt_x"/>
                                          </p:val>
                                        </p:tav>
                                      </p:tavLst>
                                    </p:anim>
                                    <p:anim calcmode="lin" valueType="num">
                                      <p:cBhvr additive="base">
                                        <p:cTn id="122" dur="500" fill="hold"/>
                                        <p:tgtEl>
                                          <p:spTgt spid="90133"/>
                                        </p:tgtEl>
                                        <p:attrNameLst>
                                          <p:attrName>ppt_y</p:attrName>
                                        </p:attrNameLst>
                                      </p:cBhvr>
                                      <p:tavLst>
                                        <p:tav tm="0">
                                          <p:val>
                                            <p:strVal val="#ppt_y"/>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2" fill="hold" grpId="0" nodeType="clickEffect">
                                  <p:stCondLst>
                                    <p:cond delay="0"/>
                                  </p:stCondLst>
                                  <p:childTnLst>
                                    <p:set>
                                      <p:cBhvr>
                                        <p:cTn id="126" dur="1" fill="hold">
                                          <p:stCondLst>
                                            <p:cond delay="0"/>
                                          </p:stCondLst>
                                        </p:cTn>
                                        <p:tgtEl>
                                          <p:spTgt spid="90134"/>
                                        </p:tgtEl>
                                        <p:attrNameLst>
                                          <p:attrName>style.visibility</p:attrName>
                                        </p:attrNameLst>
                                      </p:cBhvr>
                                      <p:to>
                                        <p:strVal val="visible"/>
                                      </p:to>
                                    </p:set>
                                    <p:anim calcmode="lin" valueType="num">
                                      <p:cBhvr additive="base">
                                        <p:cTn id="127" dur="500" fill="hold"/>
                                        <p:tgtEl>
                                          <p:spTgt spid="90134"/>
                                        </p:tgtEl>
                                        <p:attrNameLst>
                                          <p:attrName>ppt_x</p:attrName>
                                        </p:attrNameLst>
                                      </p:cBhvr>
                                      <p:tavLst>
                                        <p:tav tm="0">
                                          <p:val>
                                            <p:strVal val="1+#ppt_w/2"/>
                                          </p:val>
                                        </p:tav>
                                        <p:tav tm="100000">
                                          <p:val>
                                            <p:strVal val="#ppt_x"/>
                                          </p:val>
                                        </p:tav>
                                      </p:tavLst>
                                    </p:anim>
                                    <p:anim calcmode="lin" valueType="num">
                                      <p:cBhvr additive="base">
                                        <p:cTn id="128" dur="500" fill="hold"/>
                                        <p:tgtEl>
                                          <p:spTgt spid="90134"/>
                                        </p:tgtEl>
                                        <p:attrNameLst>
                                          <p:attrName>ppt_y</p:attrName>
                                        </p:attrNameLst>
                                      </p:cBhvr>
                                      <p:tavLst>
                                        <p:tav tm="0">
                                          <p:val>
                                            <p:strVal val="#ppt_y"/>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2" fill="hold" grpId="0" nodeType="clickEffect">
                                  <p:stCondLst>
                                    <p:cond delay="0"/>
                                  </p:stCondLst>
                                  <p:childTnLst>
                                    <p:set>
                                      <p:cBhvr>
                                        <p:cTn id="132" dur="1" fill="hold">
                                          <p:stCondLst>
                                            <p:cond delay="0"/>
                                          </p:stCondLst>
                                        </p:cTn>
                                        <p:tgtEl>
                                          <p:spTgt spid="90135"/>
                                        </p:tgtEl>
                                        <p:attrNameLst>
                                          <p:attrName>style.visibility</p:attrName>
                                        </p:attrNameLst>
                                      </p:cBhvr>
                                      <p:to>
                                        <p:strVal val="visible"/>
                                      </p:to>
                                    </p:set>
                                    <p:anim calcmode="lin" valueType="num">
                                      <p:cBhvr additive="base">
                                        <p:cTn id="133" dur="500" fill="hold"/>
                                        <p:tgtEl>
                                          <p:spTgt spid="90135"/>
                                        </p:tgtEl>
                                        <p:attrNameLst>
                                          <p:attrName>ppt_x</p:attrName>
                                        </p:attrNameLst>
                                      </p:cBhvr>
                                      <p:tavLst>
                                        <p:tav tm="0">
                                          <p:val>
                                            <p:strVal val="1+#ppt_w/2"/>
                                          </p:val>
                                        </p:tav>
                                        <p:tav tm="100000">
                                          <p:val>
                                            <p:strVal val="#ppt_x"/>
                                          </p:val>
                                        </p:tav>
                                      </p:tavLst>
                                    </p:anim>
                                    <p:anim calcmode="lin" valueType="num">
                                      <p:cBhvr additive="base">
                                        <p:cTn id="134" dur="500" fill="hold"/>
                                        <p:tgtEl>
                                          <p:spTgt spid="90135"/>
                                        </p:tgtEl>
                                        <p:attrNameLst>
                                          <p:attrName>ppt_y</p:attrName>
                                        </p:attrNameLst>
                                      </p:cBhvr>
                                      <p:tavLst>
                                        <p:tav tm="0">
                                          <p:val>
                                            <p:strVal val="#ppt_y"/>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 presetClass="entr" presetSubtype="2" fill="hold" grpId="0" nodeType="clickEffect">
                                  <p:stCondLst>
                                    <p:cond delay="0"/>
                                  </p:stCondLst>
                                  <p:childTnLst>
                                    <p:set>
                                      <p:cBhvr>
                                        <p:cTn id="138" dur="1" fill="hold">
                                          <p:stCondLst>
                                            <p:cond delay="0"/>
                                          </p:stCondLst>
                                        </p:cTn>
                                        <p:tgtEl>
                                          <p:spTgt spid="90136"/>
                                        </p:tgtEl>
                                        <p:attrNameLst>
                                          <p:attrName>style.visibility</p:attrName>
                                        </p:attrNameLst>
                                      </p:cBhvr>
                                      <p:to>
                                        <p:strVal val="visible"/>
                                      </p:to>
                                    </p:set>
                                    <p:anim calcmode="lin" valueType="num">
                                      <p:cBhvr additive="base">
                                        <p:cTn id="139" dur="500" fill="hold"/>
                                        <p:tgtEl>
                                          <p:spTgt spid="90136"/>
                                        </p:tgtEl>
                                        <p:attrNameLst>
                                          <p:attrName>ppt_x</p:attrName>
                                        </p:attrNameLst>
                                      </p:cBhvr>
                                      <p:tavLst>
                                        <p:tav tm="0">
                                          <p:val>
                                            <p:strVal val="1+#ppt_w/2"/>
                                          </p:val>
                                        </p:tav>
                                        <p:tav tm="100000">
                                          <p:val>
                                            <p:strVal val="#ppt_x"/>
                                          </p:val>
                                        </p:tav>
                                      </p:tavLst>
                                    </p:anim>
                                    <p:anim calcmode="lin" valueType="num">
                                      <p:cBhvr additive="base">
                                        <p:cTn id="140" dur="500" fill="hold"/>
                                        <p:tgtEl>
                                          <p:spTgt spid="90136"/>
                                        </p:tgtEl>
                                        <p:attrNameLst>
                                          <p:attrName>ppt_y</p:attrName>
                                        </p:attrNameLst>
                                      </p:cBhvr>
                                      <p:tavLst>
                                        <p:tav tm="0">
                                          <p:val>
                                            <p:strVal val="#ppt_y"/>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 presetClass="entr" presetSubtype="2" fill="hold" grpId="0" nodeType="clickEffect">
                                  <p:stCondLst>
                                    <p:cond delay="0"/>
                                  </p:stCondLst>
                                  <p:childTnLst>
                                    <p:set>
                                      <p:cBhvr>
                                        <p:cTn id="144" dur="1" fill="hold">
                                          <p:stCondLst>
                                            <p:cond delay="0"/>
                                          </p:stCondLst>
                                        </p:cTn>
                                        <p:tgtEl>
                                          <p:spTgt spid="90137"/>
                                        </p:tgtEl>
                                        <p:attrNameLst>
                                          <p:attrName>style.visibility</p:attrName>
                                        </p:attrNameLst>
                                      </p:cBhvr>
                                      <p:to>
                                        <p:strVal val="visible"/>
                                      </p:to>
                                    </p:set>
                                    <p:anim calcmode="lin" valueType="num">
                                      <p:cBhvr additive="base">
                                        <p:cTn id="145" dur="500" fill="hold"/>
                                        <p:tgtEl>
                                          <p:spTgt spid="90137"/>
                                        </p:tgtEl>
                                        <p:attrNameLst>
                                          <p:attrName>ppt_x</p:attrName>
                                        </p:attrNameLst>
                                      </p:cBhvr>
                                      <p:tavLst>
                                        <p:tav tm="0">
                                          <p:val>
                                            <p:strVal val="1+#ppt_w/2"/>
                                          </p:val>
                                        </p:tav>
                                        <p:tav tm="100000">
                                          <p:val>
                                            <p:strVal val="#ppt_x"/>
                                          </p:val>
                                        </p:tav>
                                      </p:tavLst>
                                    </p:anim>
                                    <p:anim calcmode="lin" valueType="num">
                                      <p:cBhvr additive="base">
                                        <p:cTn id="146" dur="500" fill="hold"/>
                                        <p:tgtEl>
                                          <p:spTgt spid="90137"/>
                                        </p:tgtEl>
                                        <p:attrNameLst>
                                          <p:attrName>ppt_y</p:attrName>
                                        </p:attrNameLst>
                                      </p:cBhvr>
                                      <p:tavLst>
                                        <p:tav tm="0">
                                          <p:val>
                                            <p:strVal val="#ppt_y"/>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2" presetClass="entr" presetSubtype="2" fill="hold" grpId="0" nodeType="clickEffect">
                                  <p:stCondLst>
                                    <p:cond delay="0"/>
                                  </p:stCondLst>
                                  <p:childTnLst>
                                    <p:set>
                                      <p:cBhvr>
                                        <p:cTn id="150" dur="1" fill="hold">
                                          <p:stCondLst>
                                            <p:cond delay="0"/>
                                          </p:stCondLst>
                                        </p:cTn>
                                        <p:tgtEl>
                                          <p:spTgt spid="90138"/>
                                        </p:tgtEl>
                                        <p:attrNameLst>
                                          <p:attrName>style.visibility</p:attrName>
                                        </p:attrNameLst>
                                      </p:cBhvr>
                                      <p:to>
                                        <p:strVal val="visible"/>
                                      </p:to>
                                    </p:set>
                                    <p:anim calcmode="lin" valueType="num">
                                      <p:cBhvr additive="base">
                                        <p:cTn id="151" dur="500" fill="hold"/>
                                        <p:tgtEl>
                                          <p:spTgt spid="90138"/>
                                        </p:tgtEl>
                                        <p:attrNameLst>
                                          <p:attrName>ppt_x</p:attrName>
                                        </p:attrNameLst>
                                      </p:cBhvr>
                                      <p:tavLst>
                                        <p:tav tm="0">
                                          <p:val>
                                            <p:strVal val="1+#ppt_w/2"/>
                                          </p:val>
                                        </p:tav>
                                        <p:tav tm="100000">
                                          <p:val>
                                            <p:strVal val="#ppt_x"/>
                                          </p:val>
                                        </p:tav>
                                      </p:tavLst>
                                    </p:anim>
                                    <p:anim calcmode="lin" valueType="num">
                                      <p:cBhvr additive="base">
                                        <p:cTn id="152" dur="500" fill="hold"/>
                                        <p:tgtEl>
                                          <p:spTgt spid="90138"/>
                                        </p:tgtEl>
                                        <p:attrNameLst>
                                          <p:attrName>ppt_y</p:attrName>
                                        </p:attrNameLst>
                                      </p:cBhvr>
                                      <p:tavLst>
                                        <p:tav tm="0">
                                          <p:val>
                                            <p:strVal val="#ppt_y"/>
                                          </p:val>
                                        </p:tav>
                                        <p:tav tm="100000">
                                          <p:val>
                                            <p:strVal val="#ppt_y"/>
                                          </p:val>
                                        </p:tav>
                                      </p:tavLst>
                                    </p:anim>
                                  </p:childTnLst>
                                </p:cTn>
                              </p:par>
                            </p:childTnLst>
                          </p:cTn>
                        </p:par>
                      </p:childTnLst>
                    </p:cTn>
                  </p:par>
                  <p:par>
                    <p:cTn id="153" fill="hold">
                      <p:stCondLst>
                        <p:cond delay="indefinite"/>
                      </p:stCondLst>
                      <p:childTnLst>
                        <p:par>
                          <p:cTn id="154" fill="hold">
                            <p:stCondLst>
                              <p:cond delay="0"/>
                            </p:stCondLst>
                            <p:childTnLst>
                              <p:par>
                                <p:cTn id="155" presetID="2" presetClass="entr" presetSubtype="2" fill="hold" grpId="0" nodeType="clickEffect">
                                  <p:stCondLst>
                                    <p:cond delay="0"/>
                                  </p:stCondLst>
                                  <p:childTnLst>
                                    <p:set>
                                      <p:cBhvr>
                                        <p:cTn id="156" dur="1" fill="hold">
                                          <p:stCondLst>
                                            <p:cond delay="0"/>
                                          </p:stCondLst>
                                        </p:cTn>
                                        <p:tgtEl>
                                          <p:spTgt spid="90139"/>
                                        </p:tgtEl>
                                        <p:attrNameLst>
                                          <p:attrName>style.visibility</p:attrName>
                                        </p:attrNameLst>
                                      </p:cBhvr>
                                      <p:to>
                                        <p:strVal val="visible"/>
                                      </p:to>
                                    </p:set>
                                    <p:anim calcmode="lin" valueType="num">
                                      <p:cBhvr additive="base">
                                        <p:cTn id="157" dur="500" fill="hold"/>
                                        <p:tgtEl>
                                          <p:spTgt spid="90139"/>
                                        </p:tgtEl>
                                        <p:attrNameLst>
                                          <p:attrName>ppt_x</p:attrName>
                                        </p:attrNameLst>
                                      </p:cBhvr>
                                      <p:tavLst>
                                        <p:tav tm="0">
                                          <p:val>
                                            <p:strVal val="1+#ppt_w/2"/>
                                          </p:val>
                                        </p:tav>
                                        <p:tav tm="100000">
                                          <p:val>
                                            <p:strVal val="#ppt_x"/>
                                          </p:val>
                                        </p:tav>
                                      </p:tavLst>
                                    </p:anim>
                                    <p:anim calcmode="lin" valueType="num">
                                      <p:cBhvr additive="base">
                                        <p:cTn id="158" dur="500" fill="hold"/>
                                        <p:tgtEl>
                                          <p:spTgt spid="90139"/>
                                        </p:tgtEl>
                                        <p:attrNameLst>
                                          <p:attrName>ppt_y</p:attrName>
                                        </p:attrNameLst>
                                      </p:cBhvr>
                                      <p:tavLst>
                                        <p:tav tm="0">
                                          <p:val>
                                            <p:strVal val="#ppt_y"/>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2" presetClass="entr" presetSubtype="2" fill="hold" grpId="0" nodeType="clickEffect">
                                  <p:stCondLst>
                                    <p:cond delay="0"/>
                                  </p:stCondLst>
                                  <p:childTnLst>
                                    <p:set>
                                      <p:cBhvr>
                                        <p:cTn id="162" dur="1" fill="hold">
                                          <p:stCondLst>
                                            <p:cond delay="0"/>
                                          </p:stCondLst>
                                        </p:cTn>
                                        <p:tgtEl>
                                          <p:spTgt spid="90140"/>
                                        </p:tgtEl>
                                        <p:attrNameLst>
                                          <p:attrName>style.visibility</p:attrName>
                                        </p:attrNameLst>
                                      </p:cBhvr>
                                      <p:to>
                                        <p:strVal val="visible"/>
                                      </p:to>
                                    </p:set>
                                    <p:anim calcmode="lin" valueType="num">
                                      <p:cBhvr additive="base">
                                        <p:cTn id="163" dur="500" fill="hold"/>
                                        <p:tgtEl>
                                          <p:spTgt spid="90140"/>
                                        </p:tgtEl>
                                        <p:attrNameLst>
                                          <p:attrName>ppt_x</p:attrName>
                                        </p:attrNameLst>
                                      </p:cBhvr>
                                      <p:tavLst>
                                        <p:tav tm="0">
                                          <p:val>
                                            <p:strVal val="1+#ppt_w/2"/>
                                          </p:val>
                                        </p:tav>
                                        <p:tav tm="100000">
                                          <p:val>
                                            <p:strVal val="#ppt_x"/>
                                          </p:val>
                                        </p:tav>
                                      </p:tavLst>
                                    </p:anim>
                                    <p:anim calcmode="lin" valueType="num">
                                      <p:cBhvr additive="base">
                                        <p:cTn id="164" dur="500" fill="hold"/>
                                        <p:tgtEl>
                                          <p:spTgt spid="90140"/>
                                        </p:tgtEl>
                                        <p:attrNameLst>
                                          <p:attrName>ppt_y</p:attrName>
                                        </p:attrNameLst>
                                      </p:cBhvr>
                                      <p:tavLst>
                                        <p:tav tm="0">
                                          <p:val>
                                            <p:strVal val="#ppt_y"/>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2" presetClass="entr" presetSubtype="2" fill="hold" grpId="0" nodeType="clickEffect">
                                  <p:stCondLst>
                                    <p:cond delay="0"/>
                                  </p:stCondLst>
                                  <p:childTnLst>
                                    <p:set>
                                      <p:cBhvr>
                                        <p:cTn id="168" dur="1" fill="hold">
                                          <p:stCondLst>
                                            <p:cond delay="0"/>
                                          </p:stCondLst>
                                        </p:cTn>
                                        <p:tgtEl>
                                          <p:spTgt spid="90141"/>
                                        </p:tgtEl>
                                        <p:attrNameLst>
                                          <p:attrName>style.visibility</p:attrName>
                                        </p:attrNameLst>
                                      </p:cBhvr>
                                      <p:to>
                                        <p:strVal val="visible"/>
                                      </p:to>
                                    </p:set>
                                    <p:anim calcmode="lin" valueType="num">
                                      <p:cBhvr additive="base">
                                        <p:cTn id="169" dur="500" fill="hold"/>
                                        <p:tgtEl>
                                          <p:spTgt spid="90141"/>
                                        </p:tgtEl>
                                        <p:attrNameLst>
                                          <p:attrName>ppt_x</p:attrName>
                                        </p:attrNameLst>
                                      </p:cBhvr>
                                      <p:tavLst>
                                        <p:tav tm="0">
                                          <p:val>
                                            <p:strVal val="1+#ppt_w/2"/>
                                          </p:val>
                                        </p:tav>
                                        <p:tav tm="100000">
                                          <p:val>
                                            <p:strVal val="#ppt_x"/>
                                          </p:val>
                                        </p:tav>
                                      </p:tavLst>
                                    </p:anim>
                                    <p:anim calcmode="lin" valueType="num">
                                      <p:cBhvr additive="base">
                                        <p:cTn id="170" dur="500" fill="hold"/>
                                        <p:tgtEl>
                                          <p:spTgt spid="90141"/>
                                        </p:tgtEl>
                                        <p:attrNameLst>
                                          <p:attrName>ppt_y</p:attrName>
                                        </p:attrNameLst>
                                      </p:cBhvr>
                                      <p:tavLst>
                                        <p:tav tm="0">
                                          <p:val>
                                            <p:strVal val="#ppt_y"/>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2" presetClass="entr" presetSubtype="2" fill="hold" grpId="0" nodeType="clickEffect">
                                  <p:stCondLst>
                                    <p:cond delay="0"/>
                                  </p:stCondLst>
                                  <p:childTnLst>
                                    <p:set>
                                      <p:cBhvr>
                                        <p:cTn id="174" dur="1" fill="hold">
                                          <p:stCondLst>
                                            <p:cond delay="0"/>
                                          </p:stCondLst>
                                        </p:cTn>
                                        <p:tgtEl>
                                          <p:spTgt spid="90142"/>
                                        </p:tgtEl>
                                        <p:attrNameLst>
                                          <p:attrName>style.visibility</p:attrName>
                                        </p:attrNameLst>
                                      </p:cBhvr>
                                      <p:to>
                                        <p:strVal val="visible"/>
                                      </p:to>
                                    </p:set>
                                    <p:anim calcmode="lin" valueType="num">
                                      <p:cBhvr additive="base">
                                        <p:cTn id="175" dur="500" fill="hold"/>
                                        <p:tgtEl>
                                          <p:spTgt spid="90142"/>
                                        </p:tgtEl>
                                        <p:attrNameLst>
                                          <p:attrName>ppt_x</p:attrName>
                                        </p:attrNameLst>
                                      </p:cBhvr>
                                      <p:tavLst>
                                        <p:tav tm="0">
                                          <p:val>
                                            <p:strVal val="1+#ppt_w/2"/>
                                          </p:val>
                                        </p:tav>
                                        <p:tav tm="100000">
                                          <p:val>
                                            <p:strVal val="#ppt_x"/>
                                          </p:val>
                                        </p:tav>
                                      </p:tavLst>
                                    </p:anim>
                                    <p:anim calcmode="lin" valueType="num">
                                      <p:cBhvr additive="base">
                                        <p:cTn id="176" dur="500" fill="hold"/>
                                        <p:tgtEl>
                                          <p:spTgt spid="90142"/>
                                        </p:tgtEl>
                                        <p:attrNameLst>
                                          <p:attrName>ppt_y</p:attrName>
                                        </p:attrNameLst>
                                      </p:cBhvr>
                                      <p:tavLst>
                                        <p:tav tm="0">
                                          <p:val>
                                            <p:strVal val="#ppt_y"/>
                                          </p:val>
                                        </p:tav>
                                        <p:tav tm="100000">
                                          <p:val>
                                            <p:strVal val="#ppt_y"/>
                                          </p:val>
                                        </p:tav>
                                      </p:tavLst>
                                    </p:anim>
                                  </p:childTnLst>
                                </p:cTn>
                              </p:par>
                            </p:childTnLst>
                          </p:cTn>
                        </p:par>
                      </p:childTnLst>
                    </p:cTn>
                  </p:par>
                  <p:par>
                    <p:cTn id="177" fill="hold">
                      <p:stCondLst>
                        <p:cond delay="indefinite"/>
                      </p:stCondLst>
                      <p:childTnLst>
                        <p:par>
                          <p:cTn id="178" fill="hold">
                            <p:stCondLst>
                              <p:cond delay="0"/>
                            </p:stCondLst>
                            <p:childTnLst>
                              <p:par>
                                <p:cTn id="179" presetID="2" presetClass="entr" presetSubtype="2" fill="hold" grpId="0" nodeType="clickEffect">
                                  <p:stCondLst>
                                    <p:cond delay="0"/>
                                  </p:stCondLst>
                                  <p:childTnLst>
                                    <p:set>
                                      <p:cBhvr>
                                        <p:cTn id="180" dur="1" fill="hold">
                                          <p:stCondLst>
                                            <p:cond delay="0"/>
                                          </p:stCondLst>
                                        </p:cTn>
                                        <p:tgtEl>
                                          <p:spTgt spid="90143"/>
                                        </p:tgtEl>
                                        <p:attrNameLst>
                                          <p:attrName>style.visibility</p:attrName>
                                        </p:attrNameLst>
                                      </p:cBhvr>
                                      <p:to>
                                        <p:strVal val="visible"/>
                                      </p:to>
                                    </p:set>
                                    <p:anim calcmode="lin" valueType="num">
                                      <p:cBhvr additive="base">
                                        <p:cTn id="181" dur="500" fill="hold"/>
                                        <p:tgtEl>
                                          <p:spTgt spid="90143"/>
                                        </p:tgtEl>
                                        <p:attrNameLst>
                                          <p:attrName>ppt_x</p:attrName>
                                        </p:attrNameLst>
                                      </p:cBhvr>
                                      <p:tavLst>
                                        <p:tav tm="0">
                                          <p:val>
                                            <p:strVal val="1+#ppt_w/2"/>
                                          </p:val>
                                        </p:tav>
                                        <p:tav tm="100000">
                                          <p:val>
                                            <p:strVal val="#ppt_x"/>
                                          </p:val>
                                        </p:tav>
                                      </p:tavLst>
                                    </p:anim>
                                    <p:anim calcmode="lin" valueType="num">
                                      <p:cBhvr additive="base">
                                        <p:cTn id="182" dur="500" fill="hold"/>
                                        <p:tgtEl>
                                          <p:spTgt spid="90143"/>
                                        </p:tgtEl>
                                        <p:attrNameLst>
                                          <p:attrName>ppt_y</p:attrName>
                                        </p:attrNameLst>
                                      </p:cBhvr>
                                      <p:tavLst>
                                        <p:tav tm="0">
                                          <p:val>
                                            <p:strVal val="#ppt_y"/>
                                          </p:val>
                                        </p:tav>
                                        <p:tav tm="100000">
                                          <p:val>
                                            <p:strVal val="#ppt_y"/>
                                          </p:val>
                                        </p:tav>
                                      </p:tavLst>
                                    </p:anim>
                                  </p:childTnLst>
                                </p:cTn>
                              </p:par>
                            </p:childTnLst>
                          </p:cTn>
                        </p:par>
                      </p:childTnLst>
                    </p:cTn>
                  </p:par>
                  <p:par>
                    <p:cTn id="183" fill="hold">
                      <p:stCondLst>
                        <p:cond delay="indefinite"/>
                      </p:stCondLst>
                      <p:childTnLst>
                        <p:par>
                          <p:cTn id="184" fill="hold">
                            <p:stCondLst>
                              <p:cond delay="0"/>
                            </p:stCondLst>
                            <p:childTnLst>
                              <p:par>
                                <p:cTn id="185" presetID="2" presetClass="entr" presetSubtype="2" fill="hold" grpId="0" nodeType="clickEffect">
                                  <p:stCondLst>
                                    <p:cond delay="0"/>
                                  </p:stCondLst>
                                  <p:childTnLst>
                                    <p:set>
                                      <p:cBhvr>
                                        <p:cTn id="186" dur="1" fill="hold">
                                          <p:stCondLst>
                                            <p:cond delay="0"/>
                                          </p:stCondLst>
                                        </p:cTn>
                                        <p:tgtEl>
                                          <p:spTgt spid="90144"/>
                                        </p:tgtEl>
                                        <p:attrNameLst>
                                          <p:attrName>style.visibility</p:attrName>
                                        </p:attrNameLst>
                                      </p:cBhvr>
                                      <p:to>
                                        <p:strVal val="visible"/>
                                      </p:to>
                                    </p:set>
                                    <p:anim calcmode="lin" valueType="num">
                                      <p:cBhvr additive="base">
                                        <p:cTn id="187" dur="500" fill="hold"/>
                                        <p:tgtEl>
                                          <p:spTgt spid="90144"/>
                                        </p:tgtEl>
                                        <p:attrNameLst>
                                          <p:attrName>ppt_x</p:attrName>
                                        </p:attrNameLst>
                                      </p:cBhvr>
                                      <p:tavLst>
                                        <p:tav tm="0">
                                          <p:val>
                                            <p:strVal val="1+#ppt_w/2"/>
                                          </p:val>
                                        </p:tav>
                                        <p:tav tm="100000">
                                          <p:val>
                                            <p:strVal val="#ppt_x"/>
                                          </p:val>
                                        </p:tav>
                                      </p:tavLst>
                                    </p:anim>
                                    <p:anim calcmode="lin" valueType="num">
                                      <p:cBhvr additive="base">
                                        <p:cTn id="188" dur="500" fill="hold"/>
                                        <p:tgtEl>
                                          <p:spTgt spid="901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5" grpId="0" bldLvl="0"/>
      <p:bldP spid="90116" grpId="0" bldLvl="0"/>
      <p:bldP spid="90117" grpId="0" bldLvl="0"/>
      <p:bldP spid="90118" grpId="0" bldLvl="0"/>
      <p:bldP spid="90119" grpId="0" bldLvl="0"/>
      <p:bldP spid="90120" grpId="0" bldLvl="0" animBg="1"/>
      <p:bldP spid="90121" grpId="0" bldLvl="0" animBg="1"/>
      <p:bldP spid="90122" grpId="0" bldLvl="0" animBg="1"/>
      <p:bldP spid="90123" grpId="0" bldLvl="0" animBg="1"/>
      <p:bldP spid="90124" grpId="0" bldLvl="0" animBg="1"/>
      <p:bldP spid="90125" grpId="0" bldLvl="0" animBg="1"/>
      <p:bldP spid="90126" grpId="0" bldLvl="0" animBg="1"/>
      <p:bldP spid="90127" grpId="0" bldLvl="0" animBg="1"/>
      <p:bldP spid="90128" grpId="0" bldLvl="0" animBg="1"/>
      <p:bldP spid="90129" grpId="0" bldLvl="0" animBg="1"/>
      <p:bldP spid="90131" grpId="0" bldLvl="0" animBg="1"/>
      <p:bldP spid="90132" grpId="0" bldLvl="0" animBg="1"/>
      <p:bldP spid="90133" grpId="0" bldLvl="0" animBg="1"/>
      <p:bldP spid="90134" grpId="0" bldLvl="0" animBg="1"/>
      <p:bldP spid="90135" grpId="0" bldLvl="0" animBg="1"/>
      <p:bldP spid="90136" grpId="0" bldLvl="0" animBg="1"/>
      <p:bldP spid="90137" grpId="0" bldLvl="0" animBg="1"/>
      <p:bldP spid="90138" grpId="0" bldLvl="0" animBg="1"/>
      <p:bldP spid="90139" grpId="0" bldLvl="0" animBg="1"/>
      <p:bldP spid="90140" grpId="0" bldLvl="0" animBg="1"/>
      <p:bldP spid="90141" grpId="0" bldLvl="0" animBg="1"/>
      <p:bldP spid="90142" grpId="0" bldLvl="0" animBg="1"/>
      <p:bldP spid="90143" grpId="0" bldLvl="0" animBg="1"/>
      <p:bldP spid="90144" grpId="0" bldLvl="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91137"/>
          <p:cNvSpPr>
            <a:spLocks noGrp="1"/>
          </p:cNvSpPr>
          <p:nvPr>
            <p:ph type="title"/>
          </p:nvPr>
        </p:nvSpPr>
        <p:spPr>
          <a:xfrm>
            <a:off x="468313" y="404813"/>
            <a:ext cx="8229600" cy="1143000"/>
          </a:xfrm>
        </p:spPr>
        <p:txBody>
          <a:bodyPr anchor="ctr"/>
          <a:lstStyle/>
          <a:p>
            <a:r>
              <a:rPr lang="zh-CN" altLang="en-US" dirty="0">
                <a:solidFill>
                  <a:srgbClr val="FF0000"/>
                </a:solidFill>
              </a:rPr>
              <a:t>增加：虚拟段页式</a:t>
            </a:r>
            <a:endParaRPr lang="zh-CN" altLang="en-US" dirty="0">
              <a:solidFill>
                <a:srgbClr val="FF0000"/>
              </a:solidFill>
            </a:endParaRPr>
          </a:p>
        </p:txBody>
      </p:sp>
      <p:pic>
        <p:nvPicPr>
          <p:cNvPr id="91139" name="内容占位符 91138"/>
          <p:cNvPicPr>
            <a:picLocks noGrp="1" noChangeAspect="1"/>
          </p:cNvPicPr>
          <p:nvPr>
            <p:ph idx="1"/>
          </p:nvPr>
        </p:nvPicPr>
        <p:blipFill>
          <a:blip r:embed="rId1"/>
          <a:stretch>
            <a:fillRect/>
          </a:stretch>
        </p:blipFill>
        <p:spPr>
          <a:xfrm>
            <a:off x="179388" y="1557338"/>
            <a:ext cx="8772525" cy="4824412"/>
          </a:xfr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92161"/>
          <p:cNvSpPr>
            <a:spLocks noGrp="1"/>
          </p:cNvSpPr>
          <p:nvPr>
            <p:ph type="title"/>
          </p:nvPr>
        </p:nvSpPr>
        <p:spPr>
          <a:xfrm>
            <a:off x="34925" y="-301625"/>
            <a:ext cx="8229600" cy="1130300"/>
          </a:xfrm>
        </p:spPr>
        <p:txBody>
          <a:bodyPr anchor="ctr"/>
          <a:lstStyle/>
          <a:p>
            <a:r>
              <a:rPr lang="zh-CN" altLang="en-US" dirty="0">
                <a:solidFill>
                  <a:schemeClr val="bg1"/>
                </a:solidFill>
              </a:rPr>
              <a:t>虚拟段页式地址变换</a:t>
            </a:r>
            <a:endParaRPr lang="zh-CN" altLang="en-US" dirty="0">
              <a:solidFill>
                <a:schemeClr val="bg1"/>
              </a:solidFill>
            </a:endParaRPr>
          </a:p>
        </p:txBody>
      </p:sp>
      <p:pic>
        <p:nvPicPr>
          <p:cNvPr id="92163" name="图片 92162"/>
          <p:cNvPicPr>
            <a:picLocks noChangeAspect="1"/>
          </p:cNvPicPr>
          <p:nvPr/>
        </p:nvPicPr>
        <p:blipFill>
          <a:blip r:embed="rId1"/>
          <a:stretch>
            <a:fillRect/>
          </a:stretch>
        </p:blipFill>
        <p:spPr>
          <a:xfrm>
            <a:off x="395288" y="549275"/>
            <a:ext cx="8064500" cy="6143625"/>
          </a:xfrm>
          <a:prstGeom prst="rect">
            <a:avLst/>
          </a:prstGeom>
          <a:noFill/>
          <a:ln w="9525">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93185"/>
          <p:cNvSpPr>
            <a:spLocks noGrp="1"/>
          </p:cNvSpPr>
          <p:nvPr>
            <p:ph type="title"/>
          </p:nvPr>
        </p:nvSpPr>
        <p:spPr>
          <a:xfrm>
            <a:off x="34925" y="-301625"/>
            <a:ext cx="8229600" cy="1130300"/>
          </a:xfrm>
        </p:spPr>
        <p:txBody>
          <a:bodyPr anchor="ctr"/>
          <a:lstStyle/>
          <a:p>
            <a:r>
              <a:rPr lang="zh-CN" altLang="en-US" dirty="0">
                <a:solidFill>
                  <a:schemeClr val="bg1"/>
                </a:solidFill>
              </a:rPr>
              <a:t>虚拟段页式处理过程</a:t>
            </a:r>
            <a:endParaRPr lang="zh-CN" altLang="en-US" dirty="0">
              <a:solidFill>
                <a:schemeClr val="bg1"/>
              </a:solidFill>
            </a:endParaRPr>
          </a:p>
        </p:txBody>
      </p:sp>
      <p:pic>
        <p:nvPicPr>
          <p:cNvPr id="93187" name="图片 93186"/>
          <p:cNvPicPr>
            <a:picLocks noChangeAspect="1"/>
          </p:cNvPicPr>
          <p:nvPr/>
        </p:nvPicPr>
        <p:blipFill>
          <a:blip r:embed="rId1"/>
          <a:stretch>
            <a:fillRect/>
          </a:stretch>
        </p:blipFill>
        <p:spPr>
          <a:xfrm>
            <a:off x="539750" y="620713"/>
            <a:ext cx="7632700" cy="6072187"/>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9217"/>
          <p:cNvSpPr>
            <a:spLocks noGrp="1"/>
          </p:cNvSpPr>
          <p:nvPr>
            <p:ph type="title"/>
          </p:nvPr>
        </p:nvSpPr>
        <p:spPr>
          <a:xfrm>
            <a:off x="457200" y="0"/>
            <a:ext cx="8232775" cy="676275"/>
          </a:xfrm>
        </p:spPr>
        <p:txBody>
          <a:bodyPr anchor="ctr"/>
          <a:lstStyle/>
          <a:p>
            <a:pPr>
              <a:buNone/>
            </a:pPr>
            <a:r>
              <a:rPr lang="zh-CN" altLang="en-US" dirty="0"/>
              <a:t>8.1.1 局部性和虚拟内存</a:t>
            </a:r>
            <a:endParaRPr lang="zh-CN" altLang="en-US" dirty="0"/>
          </a:p>
        </p:txBody>
      </p:sp>
      <p:sp>
        <p:nvSpPr>
          <p:cNvPr id="9219" name="文本框 9218"/>
          <p:cNvSpPr txBox="1"/>
          <p:nvPr/>
        </p:nvSpPr>
        <p:spPr>
          <a:xfrm>
            <a:off x="457200" y="912495"/>
            <a:ext cx="8064500" cy="5411788"/>
          </a:xfrm>
          <a:prstGeom prst="rect">
            <a:avLst/>
          </a:prstGeom>
          <a:noFill/>
          <a:ln w="9525">
            <a:noFill/>
          </a:ln>
        </p:spPr>
        <p:txBody>
          <a:bodyPr vert="horz" wrap="square" lIns="0" tIns="0" rIns="0" bIns="0" anchor="t">
            <a:spAutoFit/>
          </a:bodyPr>
          <a:lstStyle/>
          <a:p>
            <a:pPr lvl="0" eaLnBrk="0" hangingPunct="0">
              <a:lnSpc>
                <a:spcPct val="60000"/>
              </a:lnSpc>
              <a:spcBef>
                <a:spcPct val="50000"/>
              </a:spcBef>
            </a:pPr>
            <a:r>
              <a:rPr lang="zh-CN" altLang="en-US" sz="3600" b="1" dirty="0">
                <a:solidFill>
                  <a:srgbClr val="FF00FF"/>
                </a:solidFill>
                <a:latin typeface="Arial" panose="020B0604020202020204" pitchFamily="34" charset="0"/>
                <a:ea typeface="黑体" panose="02010609060101010101" pitchFamily="1" charset="-122"/>
              </a:rPr>
              <a:t>1. 为什么可以采用虚拟内存？</a:t>
            </a:r>
            <a:endParaRPr lang="zh-CN" altLang="en-US" sz="3600" b="1" dirty="0">
              <a:solidFill>
                <a:srgbClr val="FF00FF"/>
              </a:solidFill>
              <a:latin typeface="Arial" panose="020B0604020202020204" pitchFamily="34" charset="0"/>
              <a:ea typeface="黑体" panose="02010609060101010101" pitchFamily="1" charset="-122"/>
            </a:endParaRPr>
          </a:p>
          <a:p>
            <a:pPr lvl="0" eaLnBrk="0" hangingPunct="0">
              <a:lnSpc>
                <a:spcPct val="60000"/>
              </a:lnSpc>
              <a:spcBef>
                <a:spcPct val="50000"/>
              </a:spcBef>
            </a:pPr>
            <a:r>
              <a:rPr lang="zh-CN" altLang="en-US" sz="3600" b="1" dirty="0">
                <a:solidFill>
                  <a:srgbClr val="FF00FF"/>
                </a:solidFill>
                <a:latin typeface="Arial" panose="020B0604020202020204" pitchFamily="34" charset="0"/>
                <a:ea typeface="黑体" panose="02010609060101010101" pitchFamily="1" charset="-122"/>
              </a:rPr>
              <a:t>局部性原理：</a:t>
            </a:r>
            <a:endParaRPr lang="zh-CN" altLang="en-US" sz="3600" b="1" dirty="0">
              <a:solidFill>
                <a:srgbClr val="FF00FF"/>
              </a:solidFill>
              <a:latin typeface="Arial" panose="020B0604020202020204" pitchFamily="34" charset="0"/>
              <a:ea typeface="黑体" panose="02010609060101010101" pitchFamily="1" charset="-122"/>
            </a:endParaRPr>
          </a:p>
          <a:p>
            <a:pPr lvl="0" eaLnBrk="0" hangingPunct="0">
              <a:spcBef>
                <a:spcPct val="50000"/>
              </a:spcBef>
            </a:pPr>
            <a:r>
              <a:rPr lang="zh-CN" altLang="en-US" sz="2800" b="1" dirty="0">
                <a:solidFill>
                  <a:srgbClr val="FF00FF"/>
                </a:solidFill>
                <a:latin typeface="Arial" panose="020B0604020202020204" pitchFamily="34" charset="0"/>
                <a:ea typeface="黑体" panose="02010609060101010101" pitchFamily="1" charset="-122"/>
              </a:rPr>
              <a:t>■</a:t>
            </a:r>
            <a:r>
              <a:rPr lang="zh-CN" altLang="en-US" sz="2800" b="1" dirty="0">
                <a:solidFill>
                  <a:srgbClr val="FF0000"/>
                </a:solidFill>
                <a:latin typeface="黑体" panose="02010609060101010101" pitchFamily="1" charset="-122"/>
                <a:ea typeface="黑体" panose="02010609060101010101" pitchFamily="1" charset="-122"/>
              </a:rPr>
              <a:t>在一段时间内一个程序的执行往往呈现出高度的局部性，表现在时间与空间两方面</a:t>
            </a:r>
            <a:endParaRPr lang="zh-CN" altLang="en-US" sz="2800" b="1" dirty="0">
              <a:solidFill>
                <a:srgbClr val="FF0000"/>
              </a:solidFill>
              <a:latin typeface="黑体" panose="02010609060101010101" pitchFamily="1" charset="-122"/>
              <a:ea typeface="黑体" panose="02010609060101010101" pitchFamily="1" charset="-122"/>
            </a:endParaRPr>
          </a:p>
          <a:p>
            <a:pPr lvl="0" eaLnBrk="0" hangingPunct="0">
              <a:spcBef>
                <a:spcPct val="50000"/>
              </a:spcBef>
            </a:pPr>
            <a:r>
              <a:rPr lang="zh-CN" altLang="en-US" sz="2800" b="1" dirty="0">
                <a:solidFill>
                  <a:srgbClr val="0000FF"/>
                </a:solidFill>
                <a:latin typeface="Arial" panose="020B0604020202020204" pitchFamily="34" charset="0"/>
                <a:ea typeface="黑体" panose="02010609060101010101" pitchFamily="1" charset="-122"/>
              </a:rPr>
              <a:t>①</a:t>
            </a:r>
            <a:r>
              <a:rPr lang="zh-CN" altLang="en-US" sz="2800" b="1" dirty="0">
                <a:solidFill>
                  <a:srgbClr val="0000FF"/>
                </a:solidFill>
                <a:latin typeface="黑体" panose="02010609060101010101" pitchFamily="1" charset="-122"/>
                <a:ea typeface="黑体" panose="02010609060101010101" pitchFamily="1" charset="-122"/>
              </a:rPr>
              <a:t>时间局部性</a:t>
            </a:r>
            <a:r>
              <a:rPr lang="zh-CN" altLang="en-US" sz="2800" b="1" dirty="0">
                <a:latin typeface="黑体" panose="02010609060101010101" pitchFamily="1" charset="-122"/>
                <a:ea typeface="黑体" panose="02010609060101010101" pitchFamily="1" charset="-122"/>
              </a:rPr>
              <a:t>：</a:t>
            </a:r>
            <a:endParaRPr lang="zh-CN" altLang="en-US" sz="2800" b="1" dirty="0">
              <a:latin typeface="黑体" panose="02010609060101010101" pitchFamily="1" charset="-122"/>
              <a:ea typeface="黑体" panose="02010609060101010101" pitchFamily="1" charset="-122"/>
            </a:endParaRPr>
          </a:p>
          <a:p>
            <a:pPr lvl="0" eaLnBrk="0" hangingPunct="0">
              <a:spcBef>
                <a:spcPct val="50000"/>
              </a:spcBef>
            </a:pPr>
            <a:r>
              <a:rPr lang="zh-CN" altLang="en-US" sz="2800" b="1" dirty="0">
                <a:latin typeface="黑体" panose="02010609060101010101" pitchFamily="1" charset="-122"/>
                <a:ea typeface="黑体" panose="02010609060101010101" pitchFamily="1" charset="-122"/>
              </a:rPr>
              <a:t>  一条指令被执行了，则在不久的将来它自己或它附件的指令可能被执行 （顺序结构、循环结构）</a:t>
            </a:r>
            <a:endParaRPr lang="zh-CN" altLang="en-US" sz="2800" b="1" dirty="0">
              <a:latin typeface="黑体" panose="02010609060101010101" pitchFamily="1" charset="-122"/>
              <a:ea typeface="黑体" panose="02010609060101010101" pitchFamily="1" charset="-122"/>
            </a:endParaRPr>
          </a:p>
          <a:p>
            <a:pPr lvl="0" eaLnBrk="0" hangingPunct="0">
              <a:spcBef>
                <a:spcPct val="50000"/>
              </a:spcBef>
            </a:pPr>
            <a:r>
              <a:rPr lang="zh-CN" altLang="en-US" sz="2800" b="1" dirty="0">
                <a:solidFill>
                  <a:srgbClr val="0000FF"/>
                </a:solidFill>
                <a:latin typeface="Arial" panose="020B0604020202020204" pitchFamily="34" charset="0"/>
                <a:ea typeface="黑体" panose="02010609060101010101" pitchFamily="1" charset="-122"/>
              </a:rPr>
              <a:t>②</a:t>
            </a:r>
            <a:r>
              <a:rPr lang="zh-CN" altLang="en-US" sz="2800" b="1" dirty="0">
                <a:solidFill>
                  <a:srgbClr val="0000FF"/>
                </a:solidFill>
                <a:latin typeface="黑体" panose="02010609060101010101" pitchFamily="1" charset="-122"/>
                <a:ea typeface="黑体" panose="02010609060101010101" pitchFamily="1" charset="-122"/>
              </a:rPr>
              <a:t>空间局部性</a:t>
            </a:r>
            <a:r>
              <a:rPr lang="zh-CN" altLang="en-US" sz="2800" b="1" dirty="0">
                <a:latin typeface="黑体" panose="02010609060101010101" pitchFamily="1" charset="-122"/>
                <a:ea typeface="黑体" panose="02010609060101010101" pitchFamily="1" charset="-122"/>
              </a:rPr>
              <a:t>：</a:t>
            </a:r>
            <a:endParaRPr lang="zh-CN" altLang="en-US" sz="2800" b="1" dirty="0">
              <a:latin typeface="黑体" panose="02010609060101010101" pitchFamily="1" charset="-122"/>
              <a:ea typeface="黑体" panose="02010609060101010101" pitchFamily="1" charset="-122"/>
            </a:endParaRPr>
          </a:p>
          <a:p>
            <a:pPr lvl="0" eaLnBrk="0" hangingPunct="0">
              <a:spcBef>
                <a:spcPct val="50000"/>
              </a:spcBef>
            </a:pPr>
            <a:r>
              <a:rPr lang="zh-CN" altLang="en-US" sz="2800" b="1" dirty="0">
                <a:latin typeface="黑体" panose="02010609060101010101" pitchFamily="1" charset="-122"/>
                <a:ea typeface="黑体" panose="02010609060101010101" pitchFamily="1" charset="-122"/>
              </a:rPr>
              <a:t>   若某一存储单元被使用，则在一定时间内，与该存储单元相邻的单元可能被使用 （访问数组等）</a:t>
            </a:r>
            <a:endParaRPr lang="zh-CN" altLang="en-US" sz="2800" b="1" dirty="0">
              <a:latin typeface="黑体" panose="02010609060101010101" pitchFamily="1" charset="-122"/>
              <a:ea typeface="黑体" panose="02010609060101010101" pitchFamily="1" charset="-122"/>
            </a:endParaRPr>
          </a:p>
        </p:txBody>
      </p:sp>
      <p:sp>
        <p:nvSpPr>
          <p:cNvPr id="20483" name="文本框 7185"/>
          <p:cNvSpPr txBox="1"/>
          <p:nvPr/>
        </p:nvSpPr>
        <p:spPr>
          <a:xfrm>
            <a:off x="33338" y="6354763"/>
            <a:ext cx="1119187" cy="430887"/>
          </a:xfrm>
          <a:prstGeom prst="rect">
            <a:avLst/>
          </a:prstGeom>
          <a:noFill/>
          <a:ln w="76200" cap="flat" cmpd="sng">
            <a:solidFill>
              <a:srgbClr val="000000"/>
            </a:solidFill>
            <a:prstDash val="solid"/>
            <a:miter/>
            <a:headEnd type="none" w="med" len="med"/>
            <a:tailEnd type="none" w="med" len="med"/>
          </a:ln>
        </p:spPr>
        <p:txBody>
          <a:bodyPr wrap="square" lIns="0" tIns="0" rIns="0" bIns="0" anchor="t">
            <a:spAutoFit/>
          </a:bodyPr>
          <a:lstStyle/>
          <a:p>
            <a:pPr lvl="0" indent="0" algn="ctr"/>
            <a:r>
              <a:rPr lang="en-US" altLang="zh-CN" sz="2800" b="1" dirty="0" smtClean="0">
                <a:solidFill>
                  <a:srgbClr val="FF0066"/>
                </a:solidFill>
                <a:latin typeface="Arial Black" panose="020B0A04020102020204" charset="0"/>
                <a:ea typeface="黑体" panose="02010609060101010101" pitchFamily="1" charset="-122"/>
              </a:rPr>
              <a:t>P224</a:t>
            </a:r>
            <a:endParaRPr lang="en-US" altLang="zh-CN" sz="2800" b="1" dirty="0">
              <a:solidFill>
                <a:srgbClr val="FF0066"/>
              </a:solidFill>
              <a:latin typeface="Arial Black" panose="020B0A04020102020204" charset="0"/>
              <a:ea typeface="黑体" panose="02010609060101010101"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219"/>
                                        </p:tgtEl>
                                        <p:attrNameLst>
                                          <p:attrName>style.visibility</p:attrName>
                                        </p:attrNameLst>
                                      </p:cBhvr>
                                      <p:to>
                                        <p:strVal val="visible"/>
                                      </p:to>
                                    </p:set>
                                    <p:animEffect transition="in" filter="blinds(horizontal)">
                                      <p:cBhvr>
                                        <p:cTn id="7" dur="500"/>
                                        <p:tgtEl>
                                          <p:spTgt spid="9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1265"/>
          <p:cNvSpPr>
            <a:spLocks noGrp="1"/>
          </p:cNvSpPr>
          <p:nvPr>
            <p:ph type="title"/>
          </p:nvPr>
        </p:nvSpPr>
        <p:spPr>
          <a:xfrm>
            <a:off x="457200" y="0"/>
            <a:ext cx="8232775" cy="676275"/>
          </a:xfrm>
        </p:spPr>
        <p:txBody>
          <a:bodyPr anchor="ctr"/>
          <a:lstStyle/>
          <a:p>
            <a:pPr>
              <a:buNone/>
            </a:pPr>
            <a:r>
              <a:rPr lang="zh-CN" altLang="en-US" dirty="0"/>
              <a:t>2.虚拟存储器的概念</a:t>
            </a:r>
            <a:endParaRPr lang="zh-CN" altLang="en-US" dirty="0"/>
          </a:p>
        </p:txBody>
      </p:sp>
      <p:sp>
        <p:nvSpPr>
          <p:cNvPr id="11267" name="文本框 11266"/>
          <p:cNvSpPr txBox="1"/>
          <p:nvPr/>
        </p:nvSpPr>
        <p:spPr>
          <a:xfrm>
            <a:off x="755650" y="1082675"/>
            <a:ext cx="6842125" cy="4567404"/>
          </a:xfrm>
          <a:prstGeom prst="rect">
            <a:avLst/>
          </a:prstGeom>
          <a:noFill/>
          <a:ln w="9525">
            <a:noFill/>
          </a:ln>
        </p:spPr>
        <p:txBody>
          <a:bodyPr vert="horz" wrap="square" lIns="0" tIns="0" rIns="0" bIns="0" anchor="t">
            <a:spAutoFit/>
          </a:bodyPr>
          <a:lstStyle/>
          <a:p>
            <a:pPr lvl="0" eaLnBrk="0" hangingPunct="0">
              <a:lnSpc>
                <a:spcPct val="120000"/>
              </a:lnSpc>
              <a:spcBef>
                <a:spcPct val="50000"/>
              </a:spcBef>
            </a:pPr>
            <a:r>
              <a:rPr lang="zh-CN" altLang="en-US" sz="2800" b="1" dirty="0">
                <a:solidFill>
                  <a:srgbClr val="FF00FF"/>
                </a:solidFill>
                <a:latin typeface="Arial" panose="020B0604020202020204" pitchFamily="34" charset="0"/>
                <a:ea typeface="黑体" panose="02010609060101010101" pitchFamily="1" charset="-122"/>
              </a:rPr>
              <a:t>■</a:t>
            </a:r>
            <a:r>
              <a:rPr lang="zh-CN" altLang="en-US" sz="2800" b="1" dirty="0">
                <a:solidFill>
                  <a:srgbClr val="FF6600"/>
                </a:solidFill>
                <a:latin typeface="Arial" panose="020B0604020202020204" pitchFamily="34" charset="0"/>
                <a:ea typeface="黑体" panose="02010609060101010101" pitchFamily="1" charset="-122"/>
              </a:rPr>
              <a:t>虚存：</a:t>
            </a:r>
            <a:r>
              <a:rPr lang="zh-CN" altLang="en-US" sz="2800" b="1" dirty="0">
                <a:latin typeface="Arial" panose="020B0604020202020204" pitchFamily="34" charset="0"/>
                <a:ea typeface="黑体" panose="02010609060101010101" pitchFamily="1" charset="-122"/>
              </a:rPr>
              <a:t>把内存与外存有机的结合起来使用，从而得到一个容量很大的“内存”，这就是虚</a:t>
            </a:r>
            <a:r>
              <a:rPr lang="zh-CN" altLang="en-US" sz="2800" b="1" dirty="0" smtClean="0">
                <a:latin typeface="Arial" panose="020B0604020202020204" pitchFamily="34" charset="0"/>
                <a:ea typeface="黑体" panose="02010609060101010101" pitchFamily="1" charset="-122"/>
              </a:rPr>
              <a:t>存（</a:t>
            </a:r>
            <a:r>
              <a:rPr lang="zh-CN" altLang="en-US" sz="2800" b="1" dirty="0" smtClean="0">
                <a:solidFill>
                  <a:srgbClr val="FF0000"/>
                </a:solidFill>
                <a:latin typeface="Arial" panose="020B0604020202020204" pitchFamily="34" charset="0"/>
                <a:ea typeface="黑体" panose="02010609060101010101" pitchFamily="1" charset="-122"/>
              </a:rPr>
              <a:t>问题：虚存的最大容量</a:t>
            </a:r>
            <a:r>
              <a:rPr lang="zh-CN" altLang="en-US" sz="2800" b="1" dirty="0" smtClean="0">
                <a:latin typeface="Arial" panose="020B0604020202020204" pitchFamily="34" charset="0"/>
                <a:ea typeface="黑体" panose="02010609060101010101" pitchFamily="1" charset="-122"/>
              </a:rPr>
              <a:t>）</a:t>
            </a:r>
            <a:endParaRPr lang="zh-CN" altLang="en-US" sz="2800" b="1" dirty="0">
              <a:latin typeface="Arial" panose="020B0604020202020204" pitchFamily="34" charset="0"/>
              <a:ea typeface="黑体" panose="02010609060101010101" pitchFamily="1" charset="-122"/>
            </a:endParaRPr>
          </a:p>
          <a:p>
            <a:pPr lvl="0" eaLnBrk="0" hangingPunct="0">
              <a:lnSpc>
                <a:spcPct val="120000"/>
              </a:lnSpc>
              <a:spcBef>
                <a:spcPct val="50000"/>
              </a:spcBef>
            </a:pPr>
            <a:r>
              <a:rPr lang="zh-CN" altLang="en-US" sz="2800" b="1" dirty="0">
                <a:solidFill>
                  <a:srgbClr val="FF00FF"/>
                </a:solidFill>
                <a:latin typeface="Arial" panose="020B0604020202020204" pitchFamily="34" charset="0"/>
                <a:ea typeface="黑体" panose="02010609060101010101" pitchFamily="1" charset="-122"/>
              </a:rPr>
              <a:t>■</a:t>
            </a:r>
            <a:r>
              <a:rPr lang="zh-CN" altLang="en-US" sz="2800" b="1" dirty="0">
                <a:solidFill>
                  <a:srgbClr val="FF6600"/>
                </a:solidFill>
                <a:latin typeface="Arial" panose="020B0604020202020204" pitchFamily="34" charset="0"/>
                <a:ea typeface="黑体" panose="02010609060101010101" pitchFamily="1" charset="-122"/>
              </a:rPr>
              <a:t>实现：</a:t>
            </a:r>
            <a:r>
              <a:rPr lang="zh-CN" altLang="en-US" sz="2800" b="1" dirty="0">
                <a:latin typeface="Arial" panose="020B0604020202020204" pitchFamily="34" charset="0"/>
                <a:ea typeface="黑体" panose="02010609060101010101" pitchFamily="1" charset="-122"/>
              </a:rPr>
              <a:t>当进程运行时，先将一部分程序装入内存，另一部分暂时留在外存，当要执行的指令不在内存时，由系统自动完成将它们从外存调入内存工作 </a:t>
            </a:r>
            <a:r>
              <a:rPr lang="zh-CN" altLang="en-US" sz="2800" b="1" dirty="0">
                <a:solidFill>
                  <a:srgbClr val="0000FF"/>
                </a:solidFill>
                <a:latin typeface="Arial" panose="020B0604020202020204" pitchFamily="34" charset="0"/>
                <a:ea typeface="黑体" panose="02010609060101010101" pitchFamily="1" charset="-122"/>
              </a:rPr>
              <a:t>(请求调入、交换)</a:t>
            </a:r>
            <a:endParaRPr lang="zh-CN" altLang="en-US" sz="2800" b="1" dirty="0">
              <a:solidFill>
                <a:srgbClr val="0000FF"/>
              </a:solidFill>
              <a:latin typeface="Arial" panose="020B0604020202020204" pitchFamily="34" charset="0"/>
              <a:ea typeface="黑体" panose="02010609060101010101" pitchFamily="1" charset="-122"/>
            </a:endParaRPr>
          </a:p>
          <a:p>
            <a:pPr lvl="0" eaLnBrk="0" hangingPunct="0">
              <a:lnSpc>
                <a:spcPct val="120000"/>
              </a:lnSpc>
              <a:spcBef>
                <a:spcPct val="50000"/>
              </a:spcBef>
            </a:pPr>
            <a:r>
              <a:rPr lang="zh-CN" altLang="en-US" sz="2800" b="1" dirty="0">
                <a:solidFill>
                  <a:srgbClr val="FF00FF"/>
                </a:solidFill>
                <a:latin typeface="Arial" panose="020B0604020202020204" pitchFamily="34" charset="0"/>
                <a:ea typeface="黑体" panose="02010609060101010101" pitchFamily="1" charset="-122"/>
              </a:rPr>
              <a:t>■</a:t>
            </a:r>
            <a:r>
              <a:rPr lang="zh-CN" altLang="en-US" sz="2800" b="1" dirty="0">
                <a:solidFill>
                  <a:srgbClr val="FF6600"/>
                </a:solidFill>
                <a:latin typeface="Arial" panose="020B0604020202020204" pitchFamily="34" charset="0"/>
                <a:ea typeface="黑体" panose="02010609060101010101" pitchFamily="1" charset="-122"/>
              </a:rPr>
              <a:t>目的：</a:t>
            </a:r>
            <a:r>
              <a:rPr lang="zh-CN" altLang="en-US" sz="2800" b="1" dirty="0">
                <a:latin typeface="Arial" panose="020B0604020202020204" pitchFamily="34" charset="0"/>
                <a:ea typeface="黑体" panose="02010609060101010101" pitchFamily="1" charset="-122"/>
              </a:rPr>
              <a:t>提高内存利用率</a:t>
            </a:r>
            <a:r>
              <a:rPr lang="zh-CN" altLang="en-US" sz="2800" b="1" dirty="0">
                <a:solidFill>
                  <a:srgbClr val="FF00FF"/>
                </a:solidFill>
                <a:latin typeface="Arial" panose="020B0604020202020204" pitchFamily="34" charset="0"/>
                <a:ea typeface="宋体" panose="02010600030101010101" pitchFamily="2" charset="-122"/>
              </a:rPr>
              <a:t> </a:t>
            </a:r>
            <a:endParaRPr lang="zh-CN" altLang="en-US" sz="2800" b="1" dirty="0">
              <a:solidFill>
                <a:srgbClr val="FF00FF"/>
              </a:solidFill>
              <a:latin typeface="Arial" panose="020B0604020202020204" pitchFamily="34" charset="0"/>
              <a:ea typeface="宋体" panose="02010600030101010101" pitchFamily="2" charset="-122"/>
            </a:endParaRPr>
          </a:p>
        </p:txBody>
      </p:sp>
      <p:sp>
        <p:nvSpPr>
          <p:cNvPr id="20483" name="文本框 7185"/>
          <p:cNvSpPr txBox="1"/>
          <p:nvPr/>
        </p:nvSpPr>
        <p:spPr>
          <a:xfrm>
            <a:off x="33338" y="6354763"/>
            <a:ext cx="1119187" cy="430887"/>
          </a:xfrm>
          <a:prstGeom prst="rect">
            <a:avLst/>
          </a:prstGeom>
          <a:noFill/>
          <a:ln w="76200" cap="flat" cmpd="sng">
            <a:solidFill>
              <a:srgbClr val="000000"/>
            </a:solidFill>
            <a:prstDash val="solid"/>
            <a:miter/>
            <a:headEnd type="none" w="med" len="med"/>
            <a:tailEnd type="none" w="med" len="med"/>
          </a:ln>
        </p:spPr>
        <p:txBody>
          <a:bodyPr wrap="square" lIns="0" tIns="0" rIns="0" bIns="0" anchor="t">
            <a:spAutoFit/>
          </a:bodyPr>
          <a:lstStyle/>
          <a:p>
            <a:pPr lvl="0" indent="0" algn="ctr"/>
            <a:r>
              <a:rPr lang="en-US" altLang="zh-CN" sz="2800" b="1" dirty="0" smtClean="0">
                <a:solidFill>
                  <a:srgbClr val="FF0066"/>
                </a:solidFill>
                <a:latin typeface="Arial Black" panose="020B0A04020102020204" charset="0"/>
                <a:ea typeface="黑体" panose="02010609060101010101" pitchFamily="1" charset="-122"/>
              </a:rPr>
              <a:t>P225</a:t>
            </a:r>
            <a:endParaRPr lang="en-US" altLang="zh-CN" sz="2800" b="1" dirty="0">
              <a:solidFill>
                <a:srgbClr val="FF0066"/>
              </a:solidFill>
              <a:latin typeface="Arial Black" panose="020B0A04020102020204" charset="0"/>
              <a:ea typeface="黑体" panose="02010609060101010101"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 calcmode="lin" valueType="num">
                                      <p:cBhvr additive="base">
                                        <p:cTn id="7" dur="500" fill="hold"/>
                                        <p:tgtEl>
                                          <p:spTgt spid="1126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126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1267">
                                            <p:txEl>
                                              <p:pRg st="1" end="1"/>
                                            </p:txEl>
                                          </p:spTgt>
                                        </p:tgtEl>
                                        <p:attrNameLst>
                                          <p:attrName>style.visibility</p:attrName>
                                        </p:attrNameLst>
                                      </p:cBhvr>
                                      <p:to>
                                        <p:strVal val="visible"/>
                                      </p:to>
                                    </p:set>
                                    <p:anim calcmode="lin" valueType="num">
                                      <p:cBhvr additive="base">
                                        <p:cTn id="13" dur="500" fill="hold"/>
                                        <p:tgtEl>
                                          <p:spTgt spid="11267">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126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1267">
                                            <p:txEl>
                                              <p:pRg st="2" end="2"/>
                                            </p:txEl>
                                          </p:spTgt>
                                        </p:tgtEl>
                                        <p:attrNameLst>
                                          <p:attrName>style.visibility</p:attrName>
                                        </p:attrNameLst>
                                      </p:cBhvr>
                                      <p:to>
                                        <p:strVal val="visible"/>
                                      </p:to>
                                    </p:set>
                                    <p:anim calcmode="lin" valueType="num">
                                      <p:cBhvr additive="base">
                                        <p:cTn id="19" dur="500" fill="hold"/>
                                        <p:tgtEl>
                                          <p:spTgt spid="11267">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126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3313"/>
          <p:cNvSpPr>
            <a:spLocks noGrp="1"/>
          </p:cNvSpPr>
          <p:nvPr>
            <p:ph type="title"/>
          </p:nvPr>
        </p:nvSpPr>
        <p:spPr>
          <a:xfrm>
            <a:off x="457200" y="0"/>
            <a:ext cx="8232775" cy="676275"/>
          </a:xfrm>
        </p:spPr>
        <p:txBody>
          <a:bodyPr anchor="ctr"/>
          <a:lstStyle/>
          <a:p>
            <a:pPr>
              <a:buNone/>
            </a:pPr>
            <a:r>
              <a:rPr lang="zh-CN" altLang="en-US" dirty="0"/>
              <a:t>4. 虚拟存储器的实现方法</a:t>
            </a:r>
            <a:endParaRPr lang="zh-CN" altLang="en-US" dirty="0"/>
          </a:p>
        </p:txBody>
      </p:sp>
      <p:sp>
        <p:nvSpPr>
          <p:cNvPr id="13315" name="文本框 13314"/>
          <p:cNvSpPr txBox="1"/>
          <p:nvPr/>
        </p:nvSpPr>
        <p:spPr>
          <a:xfrm>
            <a:off x="457200" y="1550988"/>
            <a:ext cx="7993063" cy="3582987"/>
          </a:xfrm>
          <a:prstGeom prst="rect">
            <a:avLst/>
          </a:prstGeom>
          <a:noFill/>
          <a:ln w="9525">
            <a:noFill/>
          </a:ln>
        </p:spPr>
        <p:txBody>
          <a:bodyPr vert="horz" wrap="square" lIns="0" tIns="0" rIns="0" bIns="0" anchor="t">
            <a:spAutoFit/>
          </a:bodyPr>
          <a:lstStyle/>
          <a:p>
            <a:pPr lvl="0" eaLnBrk="0" hangingPunct="0">
              <a:lnSpc>
                <a:spcPct val="120000"/>
              </a:lnSpc>
              <a:spcBef>
                <a:spcPct val="30000"/>
              </a:spcBef>
            </a:pPr>
            <a:r>
              <a:rPr lang="zh-CN" altLang="en-US" sz="2800" b="1" dirty="0">
                <a:solidFill>
                  <a:srgbClr val="FF00FF"/>
                </a:solidFill>
                <a:latin typeface="Arial" panose="020B0604020202020204" pitchFamily="34" charset="0"/>
                <a:ea typeface="黑体" panose="02010609060101010101" pitchFamily="1" charset="-122"/>
                <a:sym typeface="黑体" panose="02010609060101010101" pitchFamily="1" charset="-122"/>
              </a:rPr>
              <a:t>▉ </a:t>
            </a:r>
            <a:r>
              <a:rPr lang="zh-CN" altLang="en-US" sz="2800" b="1" dirty="0">
                <a:latin typeface="Arial" panose="020B0604020202020204" pitchFamily="34" charset="0"/>
                <a:ea typeface="黑体" panose="02010609060101010101" pitchFamily="1" charset="-122"/>
                <a:sym typeface="黑体" panose="02010609060101010101" pitchFamily="1" charset="-122"/>
              </a:rPr>
              <a:t>虚拟存储器在离散分配存储管理(分页、分段、段页式)的基础上增加了</a:t>
            </a:r>
            <a:r>
              <a:rPr lang="zh-CN" altLang="en-US" sz="2800" b="1" dirty="0">
                <a:solidFill>
                  <a:srgbClr val="FF0000"/>
                </a:solidFill>
                <a:latin typeface="Arial" panose="020B0604020202020204" pitchFamily="34" charset="0"/>
                <a:ea typeface="黑体" panose="02010609060101010101" pitchFamily="1" charset="-122"/>
                <a:sym typeface="黑体" panose="02010609060101010101" pitchFamily="1" charset="-122"/>
              </a:rPr>
              <a:t>请求调入</a:t>
            </a:r>
            <a:r>
              <a:rPr lang="zh-CN" altLang="en-US" sz="2800" b="1" dirty="0">
                <a:latin typeface="Arial" panose="020B0604020202020204" pitchFamily="34" charset="0"/>
                <a:ea typeface="黑体" panose="02010609060101010101" pitchFamily="1" charset="-122"/>
                <a:sym typeface="黑体" panose="02010609060101010101" pitchFamily="1" charset="-122"/>
              </a:rPr>
              <a:t>功能和</a:t>
            </a:r>
            <a:r>
              <a:rPr lang="zh-CN" altLang="en-US" sz="2800" b="1" dirty="0">
                <a:solidFill>
                  <a:srgbClr val="FF0000"/>
                </a:solidFill>
                <a:latin typeface="Arial" panose="020B0604020202020204" pitchFamily="34" charset="0"/>
                <a:ea typeface="黑体" panose="02010609060101010101" pitchFamily="1" charset="-122"/>
                <a:sym typeface="黑体" panose="02010609060101010101" pitchFamily="1" charset="-122"/>
              </a:rPr>
              <a:t>置换</a:t>
            </a:r>
            <a:r>
              <a:rPr lang="zh-CN" altLang="en-US" sz="2800" b="1" dirty="0">
                <a:latin typeface="Arial" panose="020B0604020202020204" pitchFamily="34" charset="0"/>
                <a:ea typeface="黑体" panose="02010609060101010101" pitchFamily="1" charset="-122"/>
                <a:sym typeface="黑体" panose="02010609060101010101" pitchFamily="1" charset="-122"/>
              </a:rPr>
              <a:t>功能</a:t>
            </a:r>
            <a:endParaRPr lang="zh-CN" altLang="en-US" sz="2800" b="1" dirty="0">
              <a:latin typeface="Arial" panose="020B0604020202020204" pitchFamily="34" charset="0"/>
              <a:ea typeface="黑体" panose="02010609060101010101" pitchFamily="1" charset="-122"/>
              <a:sym typeface="黑体" panose="02010609060101010101" pitchFamily="1" charset="-122"/>
            </a:endParaRPr>
          </a:p>
          <a:p>
            <a:pPr lvl="0" eaLnBrk="0" hangingPunct="0">
              <a:lnSpc>
                <a:spcPct val="120000"/>
              </a:lnSpc>
              <a:spcBef>
                <a:spcPct val="30000"/>
              </a:spcBef>
            </a:pPr>
            <a:r>
              <a:rPr lang="zh-CN" altLang="en-US" sz="2800" b="1" dirty="0">
                <a:solidFill>
                  <a:srgbClr val="FF00FF"/>
                </a:solidFill>
                <a:latin typeface="Arial" panose="020B0604020202020204" pitchFamily="34" charset="0"/>
                <a:ea typeface="宋体" panose="02010600030101010101" pitchFamily="2" charset="-122"/>
                <a:sym typeface="黑体" panose="02010609060101010101" pitchFamily="1" charset="-122"/>
              </a:rPr>
              <a:t>▉</a:t>
            </a:r>
            <a:r>
              <a:rPr lang="zh-CN" altLang="en-US" sz="2800" b="1" dirty="0">
                <a:solidFill>
                  <a:srgbClr val="FF00FF"/>
                </a:solidFill>
                <a:latin typeface="Arial" panose="020B0604020202020204" pitchFamily="34" charset="0"/>
                <a:ea typeface="黑体" panose="02010609060101010101" pitchFamily="1" charset="-122"/>
              </a:rPr>
              <a:t> </a:t>
            </a:r>
            <a:r>
              <a:rPr lang="zh-CN" altLang="en-US" sz="2800" b="1" dirty="0">
                <a:latin typeface="Arial" panose="020B0604020202020204" pitchFamily="34" charset="0"/>
                <a:ea typeface="黑体" panose="02010609060101010101" pitchFamily="1" charset="-122"/>
              </a:rPr>
              <a:t>虚拟存储器可以采用3种方式实现</a:t>
            </a:r>
            <a:endParaRPr lang="zh-CN" altLang="en-US" sz="2800" b="1" dirty="0">
              <a:latin typeface="Arial" panose="020B0604020202020204" pitchFamily="34" charset="0"/>
              <a:ea typeface="黑体" panose="02010609060101010101" pitchFamily="1" charset="-122"/>
            </a:endParaRPr>
          </a:p>
          <a:p>
            <a:pPr lvl="0" eaLnBrk="0" hangingPunct="0">
              <a:lnSpc>
                <a:spcPct val="120000"/>
              </a:lnSpc>
              <a:spcBef>
                <a:spcPct val="30000"/>
              </a:spcBef>
            </a:pPr>
            <a:r>
              <a:rPr lang="zh-CN" altLang="en-US" sz="2800" b="1" dirty="0">
                <a:solidFill>
                  <a:srgbClr val="FF6600"/>
                </a:solidFill>
                <a:latin typeface="Arial" panose="020B0604020202020204" pitchFamily="34" charset="0"/>
                <a:ea typeface="黑体" panose="02010609060101010101" pitchFamily="1" charset="-122"/>
              </a:rPr>
              <a:t>①请求分页系统</a:t>
            </a:r>
            <a:r>
              <a:rPr lang="zh-CN" altLang="en-US" sz="2800" b="1" dirty="0">
                <a:latin typeface="Arial" panose="020B0604020202020204" pitchFamily="34" charset="0"/>
                <a:ea typeface="黑体" panose="02010609060101010101" pitchFamily="1" charset="-122"/>
              </a:rPr>
              <a:t>     </a:t>
            </a:r>
            <a:r>
              <a:rPr lang="zh-CN" altLang="en-US" sz="2800" b="1" dirty="0">
                <a:solidFill>
                  <a:srgbClr val="FF0000"/>
                </a:solidFill>
                <a:latin typeface="Arial" panose="020B0604020202020204" pitchFamily="34" charset="0"/>
                <a:ea typeface="黑体" panose="02010609060101010101" pitchFamily="1" charset="-122"/>
                <a:sym typeface="黑体" panose="02010609060101010101" pitchFamily="1" charset="-122"/>
              </a:rPr>
              <a:t>←</a:t>
            </a:r>
            <a:r>
              <a:rPr lang="zh-CN" altLang="en-US" sz="2800" b="1" dirty="0">
                <a:latin typeface="Arial" panose="020B0604020202020204" pitchFamily="34" charset="0"/>
                <a:ea typeface="黑体" panose="02010609060101010101" pitchFamily="1" charset="-122"/>
                <a:sym typeface="黑体" panose="02010609060101010101" pitchFamily="1" charset="-122"/>
              </a:rPr>
              <a:t> 分页系统</a:t>
            </a:r>
            <a:endParaRPr lang="zh-CN" altLang="en-US" sz="2800" b="1" dirty="0">
              <a:latin typeface="Arial" panose="020B0604020202020204" pitchFamily="34" charset="0"/>
              <a:ea typeface="黑体" panose="02010609060101010101" pitchFamily="1" charset="-122"/>
              <a:sym typeface="黑体" panose="02010609060101010101" pitchFamily="1" charset="-122"/>
            </a:endParaRPr>
          </a:p>
          <a:p>
            <a:pPr lvl="0" eaLnBrk="0" hangingPunct="0">
              <a:lnSpc>
                <a:spcPct val="120000"/>
              </a:lnSpc>
              <a:spcBef>
                <a:spcPct val="30000"/>
              </a:spcBef>
            </a:pPr>
            <a:r>
              <a:rPr lang="zh-CN" altLang="en-US" sz="2800" b="1" dirty="0">
                <a:solidFill>
                  <a:srgbClr val="FF6600"/>
                </a:solidFill>
                <a:latin typeface="Arial" panose="020B0604020202020204" pitchFamily="34" charset="0"/>
                <a:ea typeface="黑体" panose="02010609060101010101" pitchFamily="1" charset="-122"/>
              </a:rPr>
              <a:t>②请求分段系统</a:t>
            </a:r>
            <a:r>
              <a:rPr lang="zh-CN" altLang="en-US" sz="2800" b="1" dirty="0">
                <a:latin typeface="Arial" panose="020B0604020202020204" pitchFamily="34" charset="0"/>
                <a:ea typeface="黑体" panose="02010609060101010101" pitchFamily="1" charset="-122"/>
              </a:rPr>
              <a:t>     </a:t>
            </a:r>
            <a:r>
              <a:rPr lang="zh-CN" altLang="en-US" sz="2800" b="1" dirty="0">
                <a:solidFill>
                  <a:srgbClr val="FF0000"/>
                </a:solidFill>
                <a:latin typeface="Arial" panose="020B0604020202020204" pitchFamily="34" charset="0"/>
                <a:ea typeface="黑体" panose="02010609060101010101" pitchFamily="1" charset="-122"/>
                <a:sym typeface="黑体" panose="02010609060101010101" pitchFamily="1" charset="-122"/>
              </a:rPr>
              <a:t>←</a:t>
            </a:r>
            <a:r>
              <a:rPr lang="zh-CN" altLang="en-US" sz="2800" b="1" dirty="0">
                <a:solidFill>
                  <a:srgbClr val="FF0000"/>
                </a:solidFill>
                <a:latin typeface="Arial" panose="020B0604020202020204" pitchFamily="34" charset="0"/>
                <a:ea typeface="黑体" panose="02010609060101010101" pitchFamily="1" charset="-122"/>
              </a:rPr>
              <a:t> </a:t>
            </a:r>
            <a:r>
              <a:rPr lang="zh-CN" altLang="en-US" sz="2800" b="1" dirty="0">
                <a:latin typeface="Arial" panose="020B0604020202020204" pitchFamily="34" charset="0"/>
                <a:ea typeface="黑体" panose="02010609060101010101" pitchFamily="1" charset="-122"/>
              </a:rPr>
              <a:t>分段系统</a:t>
            </a:r>
            <a:endParaRPr lang="zh-CN" altLang="en-US" sz="2800" b="1" dirty="0">
              <a:latin typeface="Arial" panose="020B0604020202020204" pitchFamily="34" charset="0"/>
              <a:ea typeface="黑体" panose="02010609060101010101" pitchFamily="1" charset="-122"/>
            </a:endParaRPr>
          </a:p>
          <a:p>
            <a:pPr lvl="0" eaLnBrk="0" hangingPunct="0">
              <a:lnSpc>
                <a:spcPct val="120000"/>
              </a:lnSpc>
              <a:spcBef>
                <a:spcPct val="30000"/>
              </a:spcBef>
            </a:pPr>
            <a:r>
              <a:rPr lang="zh-CN" altLang="en-US" sz="2800" b="1" dirty="0">
                <a:solidFill>
                  <a:srgbClr val="FF6600"/>
                </a:solidFill>
                <a:latin typeface="Arial" panose="020B0604020202020204" pitchFamily="34" charset="0"/>
                <a:ea typeface="黑体" panose="02010609060101010101" pitchFamily="1" charset="-122"/>
                <a:sym typeface="Arial" panose="020B0604020202020204" pitchFamily="34" charset="0"/>
              </a:rPr>
              <a:t>③请求段页式系统 </a:t>
            </a:r>
            <a:r>
              <a:rPr lang="zh-CN" altLang="en-US" sz="2800" b="1" dirty="0">
                <a:latin typeface="Arial" panose="020B0604020202020204" pitchFamily="34" charset="0"/>
                <a:ea typeface="黑体" panose="02010609060101010101" pitchFamily="1" charset="-122"/>
                <a:sym typeface="黑体" panose="02010609060101010101" pitchFamily="1" charset="-122"/>
              </a:rPr>
              <a:t> </a:t>
            </a:r>
            <a:r>
              <a:rPr lang="zh-CN" altLang="en-US" sz="2800" b="1" dirty="0">
                <a:solidFill>
                  <a:srgbClr val="FF0000"/>
                </a:solidFill>
                <a:latin typeface="Arial" panose="020B0604020202020204" pitchFamily="34" charset="0"/>
                <a:ea typeface="黑体" panose="02010609060101010101" pitchFamily="1" charset="-122"/>
                <a:sym typeface="黑体" panose="02010609060101010101" pitchFamily="1" charset="-122"/>
              </a:rPr>
              <a:t>← </a:t>
            </a:r>
            <a:r>
              <a:rPr lang="zh-CN" altLang="en-US" sz="2800" b="1" dirty="0">
                <a:latin typeface="Arial" panose="020B0604020202020204" pitchFamily="34" charset="0"/>
                <a:ea typeface="黑体" panose="02010609060101010101" pitchFamily="1" charset="-122"/>
                <a:sym typeface="黑体" panose="02010609060101010101" pitchFamily="1" charset="-122"/>
              </a:rPr>
              <a:t>段页式系统</a:t>
            </a:r>
            <a:endParaRPr lang="zh-CN" altLang="en-US" sz="2800" b="1" dirty="0">
              <a:latin typeface="Arial" panose="020B0604020202020204" pitchFamily="34" charset="0"/>
              <a:ea typeface="黑体" panose="02010609060101010101" pitchFamily="1" charset="-122"/>
              <a:sym typeface="黑体" panose="02010609060101010101" pitchFamily="1" charset="-122"/>
            </a:endParaRPr>
          </a:p>
        </p:txBody>
      </p:sp>
      <p:sp>
        <p:nvSpPr>
          <p:cNvPr id="20483" name="文本框 7185"/>
          <p:cNvSpPr txBox="1"/>
          <p:nvPr/>
        </p:nvSpPr>
        <p:spPr>
          <a:xfrm>
            <a:off x="33338" y="6354763"/>
            <a:ext cx="1119187" cy="426720"/>
          </a:xfrm>
          <a:prstGeom prst="rect">
            <a:avLst/>
          </a:prstGeom>
          <a:noFill/>
          <a:ln w="76200" cap="flat" cmpd="sng">
            <a:solidFill>
              <a:srgbClr val="000000"/>
            </a:solidFill>
            <a:prstDash val="solid"/>
            <a:miter/>
            <a:headEnd type="none" w="med" len="med"/>
            <a:tailEnd type="none" w="med" len="med"/>
          </a:ln>
        </p:spPr>
        <p:txBody>
          <a:bodyPr wrap="square" lIns="0" tIns="0" rIns="0" bIns="0" anchor="t">
            <a:spAutoFit/>
          </a:bodyPr>
          <a:lstStyle/>
          <a:p>
            <a:pPr lvl="0" indent="0" algn="ctr"/>
            <a:r>
              <a:rPr lang="zh-CN" altLang="en-US" sz="2800" b="1" dirty="0">
                <a:solidFill>
                  <a:srgbClr val="FF0066"/>
                </a:solidFill>
                <a:latin typeface="Arial Black" panose="020B0A04020102020204" charset="0"/>
                <a:ea typeface="黑体" panose="02010609060101010101" pitchFamily="1" charset="-122"/>
              </a:rPr>
              <a:t>综合</a:t>
            </a:r>
            <a:endParaRPr lang="zh-CN" altLang="en-US" sz="2800" b="1" dirty="0">
              <a:solidFill>
                <a:srgbClr val="FF0066"/>
              </a:solidFill>
              <a:latin typeface="Arial Black" panose="020B0A04020102020204" charset="0"/>
              <a:ea typeface="黑体" panose="02010609060101010101"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 calcmode="lin" valueType="num">
                                      <p:cBhvr additive="base">
                                        <p:cTn id="7" dur="500" fill="hold"/>
                                        <p:tgtEl>
                                          <p:spTgt spid="1331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331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3315">
                                            <p:txEl>
                                              <p:pRg st="1" end="1"/>
                                            </p:txEl>
                                          </p:spTgt>
                                        </p:tgtEl>
                                        <p:attrNameLst>
                                          <p:attrName>style.visibility</p:attrName>
                                        </p:attrNameLst>
                                      </p:cBhvr>
                                      <p:to>
                                        <p:strVal val="visible"/>
                                      </p:to>
                                    </p:set>
                                    <p:anim calcmode="lin" valueType="num">
                                      <p:cBhvr additive="base">
                                        <p:cTn id="13" dur="500" fill="hold"/>
                                        <p:tgtEl>
                                          <p:spTgt spid="13315">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3315">
                                            <p:txEl>
                                              <p:pRg st="1" end="1"/>
                                            </p:txEl>
                                          </p:spTgt>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2" fill="hold" nodeType="afterEffect">
                                  <p:stCondLst>
                                    <p:cond delay="0"/>
                                  </p:stCondLst>
                                  <p:childTnLst>
                                    <p:set>
                                      <p:cBhvr>
                                        <p:cTn id="17" dur="1" fill="hold">
                                          <p:stCondLst>
                                            <p:cond delay="0"/>
                                          </p:stCondLst>
                                        </p:cTn>
                                        <p:tgtEl>
                                          <p:spTgt spid="13315">
                                            <p:txEl>
                                              <p:pRg st="2" end="2"/>
                                            </p:txEl>
                                          </p:spTgt>
                                        </p:tgtEl>
                                        <p:attrNameLst>
                                          <p:attrName>style.visibility</p:attrName>
                                        </p:attrNameLst>
                                      </p:cBhvr>
                                      <p:to>
                                        <p:strVal val="visible"/>
                                      </p:to>
                                    </p:set>
                                    <p:anim calcmode="lin" valueType="num">
                                      <p:cBhvr additive="base">
                                        <p:cTn id="18" dur="500" fill="hold"/>
                                        <p:tgtEl>
                                          <p:spTgt spid="13315">
                                            <p:txEl>
                                              <p:pRg st="2" end="2"/>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3315">
                                            <p:txEl>
                                              <p:pRg st="2" end="2"/>
                                            </p:txEl>
                                          </p:spTgt>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2" presetClass="entr" presetSubtype="2" fill="hold" nodeType="afterEffect">
                                  <p:stCondLst>
                                    <p:cond delay="0"/>
                                  </p:stCondLst>
                                  <p:childTnLst>
                                    <p:set>
                                      <p:cBhvr>
                                        <p:cTn id="22" dur="1" fill="hold">
                                          <p:stCondLst>
                                            <p:cond delay="0"/>
                                          </p:stCondLst>
                                        </p:cTn>
                                        <p:tgtEl>
                                          <p:spTgt spid="13315">
                                            <p:txEl>
                                              <p:pRg st="3" end="3"/>
                                            </p:txEl>
                                          </p:spTgt>
                                        </p:tgtEl>
                                        <p:attrNameLst>
                                          <p:attrName>style.visibility</p:attrName>
                                        </p:attrNameLst>
                                      </p:cBhvr>
                                      <p:to>
                                        <p:strVal val="visible"/>
                                      </p:to>
                                    </p:set>
                                    <p:anim calcmode="lin" valueType="num">
                                      <p:cBhvr additive="base">
                                        <p:cTn id="23" dur="500" fill="hold"/>
                                        <p:tgtEl>
                                          <p:spTgt spid="13315">
                                            <p:txEl>
                                              <p:pRg st="3" end="3"/>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3315">
                                            <p:txEl>
                                              <p:pRg st="3" end="3"/>
                                            </p:txEl>
                                          </p:spTgt>
                                        </p:tgtEl>
                                        <p:attrNameLst>
                                          <p:attrName>ppt_y</p:attrName>
                                        </p:attrNameLst>
                                      </p:cBhvr>
                                      <p:tavLst>
                                        <p:tav tm="0">
                                          <p:val>
                                            <p:strVal val="#ppt_y"/>
                                          </p:val>
                                        </p:tav>
                                        <p:tav tm="100000">
                                          <p:val>
                                            <p:strVal val="#ppt_y"/>
                                          </p:val>
                                        </p:tav>
                                      </p:tavLst>
                                    </p:anim>
                                  </p:childTnLst>
                                </p:cTn>
                              </p:par>
                            </p:childTnLst>
                          </p:cTn>
                        </p:par>
                        <p:par>
                          <p:cTn id="25" fill="hold">
                            <p:stCondLst>
                              <p:cond delay="1500"/>
                            </p:stCondLst>
                            <p:childTnLst>
                              <p:par>
                                <p:cTn id="26" presetID="2" presetClass="entr" presetSubtype="2" fill="hold" nodeType="afterEffect">
                                  <p:stCondLst>
                                    <p:cond delay="0"/>
                                  </p:stCondLst>
                                  <p:childTnLst>
                                    <p:set>
                                      <p:cBhvr>
                                        <p:cTn id="27" dur="1" fill="hold">
                                          <p:stCondLst>
                                            <p:cond delay="0"/>
                                          </p:stCondLst>
                                        </p:cTn>
                                        <p:tgtEl>
                                          <p:spTgt spid="13315">
                                            <p:txEl>
                                              <p:pRg st="4" end="4"/>
                                            </p:txEl>
                                          </p:spTgt>
                                        </p:tgtEl>
                                        <p:attrNameLst>
                                          <p:attrName>style.visibility</p:attrName>
                                        </p:attrNameLst>
                                      </p:cBhvr>
                                      <p:to>
                                        <p:strVal val="visible"/>
                                      </p:to>
                                    </p:set>
                                    <p:anim calcmode="lin" valueType="num">
                                      <p:cBhvr additive="base">
                                        <p:cTn id="28" dur="500" fill="hold"/>
                                        <p:tgtEl>
                                          <p:spTgt spid="13315">
                                            <p:txEl>
                                              <p:pRg st="4" end="4"/>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13315">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3EBF8"/>
      </a:accent5>
      <a:accent6>
        <a:srgbClr val="2D2D89"/>
      </a:accent6>
      <a:hlink>
        <a:srgbClr val="009999"/>
      </a:hlink>
      <a:folHlink>
        <a:srgbClr val="99CC00"/>
      </a:folHlink>
    </a:clrScheme>
    <a:fontScheme name="">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3EBF8"/>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3EBF8"/>
      </a:accent5>
      <a:accent6>
        <a:srgbClr val="2D2D89"/>
      </a:accent6>
      <a:hlink>
        <a:srgbClr val="009999"/>
      </a:hlink>
      <a:folHlink>
        <a:srgbClr val="99CC00"/>
      </a:folHlink>
    </a:clrScheme>
    <a:fontScheme name="">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3EBF8"/>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完美演示模版--金属质感">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7443</Words>
  <Application>WPS 演示</Application>
  <PresentationFormat>全屏显示(4:3)</PresentationFormat>
  <Paragraphs>636</Paragraphs>
  <Slides>69</Slides>
  <Notes>0</Notes>
  <HiddenSlides>0</HiddenSlides>
  <MMClips>0</MMClips>
  <ScaleCrop>false</ScaleCrop>
  <HeadingPairs>
    <vt:vector size="8" baseType="variant">
      <vt:variant>
        <vt:lpstr>已用的字体</vt:lpstr>
      </vt:variant>
      <vt:variant>
        <vt:i4>8</vt:i4>
      </vt:variant>
      <vt:variant>
        <vt:lpstr>主题</vt:lpstr>
      </vt:variant>
      <vt:variant>
        <vt:i4>3</vt:i4>
      </vt:variant>
      <vt:variant>
        <vt:lpstr>嵌入 OLE 服务器</vt:lpstr>
      </vt:variant>
      <vt:variant>
        <vt:i4>3</vt:i4>
      </vt:variant>
      <vt:variant>
        <vt:lpstr>幻灯片标题</vt:lpstr>
      </vt:variant>
      <vt:variant>
        <vt:i4>69</vt:i4>
      </vt:variant>
    </vt:vector>
  </HeadingPairs>
  <TitlesOfParts>
    <vt:vector size="83" baseType="lpstr">
      <vt:lpstr>Arial</vt:lpstr>
      <vt:lpstr>宋体</vt:lpstr>
      <vt:lpstr>Wingdings</vt:lpstr>
      <vt:lpstr>Calibri</vt:lpstr>
      <vt:lpstr>黑体</vt:lpstr>
      <vt:lpstr>Arial Black</vt:lpstr>
      <vt:lpstr>微软雅黑</vt:lpstr>
      <vt:lpstr>Arial Unicode MS</vt:lpstr>
      <vt:lpstr>默认设计模板</vt:lpstr>
      <vt:lpstr>1_默认设计模板</vt:lpstr>
      <vt:lpstr>完美演示模版--金属质感</vt:lpstr>
      <vt:lpstr>Visio.Drawing.11</vt:lpstr>
      <vt:lpstr>Visio.Drawing.11</vt:lpstr>
      <vt:lpstr>Equation.3</vt:lpstr>
      <vt:lpstr>第三部分</vt:lpstr>
      <vt:lpstr>第8章  虚拟内存</vt:lpstr>
      <vt:lpstr>第8章   虚拟内存</vt:lpstr>
      <vt:lpstr>8.1 硬件和控制结构</vt:lpstr>
      <vt:lpstr>8.1 硬件和控制结构</vt:lpstr>
      <vt:lpstr>简单分段分页和虚拟分段分页比较</vt:lpstr>
      <vt:lpstr>8.1.1 局部性和虚拟内存</vt:lpstr>
      <vt:lpstr>2.虚拟存储器的概念</vt:lpstr>
      <vt:lpstr>4. 虚拟存储器的实现方法</vt:lpstr>
      <vt:lpstr>5. 虚拟存储器的特征</vt:lpstr>
      <vt:lpstr>8.1.2 分页</vt:lpstr>
      <vt:lpstr>页式的页表项</vt:lpstr>
      <vt:lpstr>段式的段表项</vt:lpstr>
      <vt:lpstr>段页式的段表页表项</vt:lpstr>
      <vt:lpstr>分页系统的地址转换</vt:lpstr>
      <vt:lpstr>虚拟存储管理  习题</vt:lpstr>
      <vt:lpstr>两级层次页表</vt:lpstr>
      <vt:lpstr>两级分页系统中的地址转换</vt:lpstr>
      <vt:lpstr>倒排页表（哈希页表）</vt:lpstr>
      <vt:lpstr>转换检测缓冲区的用法（快表）</vt:lpstr>
      <vt:lpstr>分页和转移检测缓冲区的操作</vt:lpstr>
      <vt:lpstr>页表的直接查找和关联映射</vt:lpstr>
      <vt:lpstr>内存高速缓存</vt:lpstr>
      <vt:lpstr>页尺寸对缺页率的影响</vt:lpstr>
      <vt:lpstr>8.1.3 分段</vt:lpstr>
      <vt:lpstr>8.1.4 段页式</vt:lpstr>
      <vt:lpstr>段之间的保护关系</vt:lpstr>
      <vt:lpstr>8.2 操作系统软件</vt:lpstr>
      <vt:lpstr>PowerPoint 演示文稿</vt:lpstr>
      <vt:lpstr>8.2.3 置换策略</vt:lpstr>
      <vt:lpstr>置换算法</vt:lpstr>
      <vt:lpstr>基本页置换</vt:lpstr>
      <vt:lpstr>页面置换算法：</vt:lpstr>
      <vt:lpstr>FIFO页置换  </vt:lpstr>
      <vt:lpstr>最佳置换算法 OPT</vt:lpstr>
      <vt:lpstr>最近最久未使用 LRU</vt:lpstr>
      <vt:lpstr>LRU的实现</vt:lpstr>
      <vt:lpstr>近似LRU页置换</vt:lpstr>
      <vt:lpstr>二次机会算法（简单Clock）</vt:lpstr>
      <vt:lpstr>关于时钟策略的一个例子</vt:lpstr>
      <vt:lpstr>时钟算法 CLOCk</vt:lpstr>
      <vt:lpstr>增强型二次机会算法 （改进型Clock算法）</vt:lpstr>
      <vt:lpstr>改进型CLOCK算法  执行过程</vt:lpstr>
      <vt:lpstr>固定分配、局部置换页面置换算法的比较</vt:lpstr>
      <vt:lpstr>复习1</vt:lpstr>
      <vt:lpstr>课后  习题</vt:lpstr>
      <vt:lpstr>虚拟存储管理  习题</vt:lpstr>
      <vt:lpstr>虚拟存储管理  习题</vt:lpstr>
      <vt:lpstr>PowerPoint 演示文稿</vt:lpstr>
      <vt:lpstr>虚拟存储管理  习题</vt:lpstr>
      <vt:lpstr>虚拟存储管理  习题</vt:lpstr>
      <vt:lpstr>虚拟存储管理  习题</vt:lpstr>
      <vt:lpstr>8.2.4 驻留集管理</vt:lpstr>
      <vt:lpstr>分配与置换</vt:lpstr>
      <vt:lpstr>工作集模型</vt:lpstr>
      <vt:lpstr>PowerPoint 演示文稿</vt:lpstr>
      <vt:lpstr>PowerPoint 演示文稿</vt:lpstr>
      <vt:lpstr>工作集</vt:lpstr>
      <vt:lpstr>工作集存在的问题</vt:lpstr>
      <vt:lpstr>8.2.5清除策略</vt:lpstr>
      <vt:lpstr>8.2.6加载控制</vt:lpstr>
      <vt:lpstr>PowerPoint 演示文稿</vt:lpstr>
      <vt:lpstr>进程挂起</vt:lpstr>
      <vt:lpstr>增加：请求分段存储管理方式</vt:lpstr>
      <vt:lpstr>2. 缺段中断机制</vt:lpstr>
      <vt:lpstr>3. 地址变换</vt:lpstr>
      <vt:lpstr>增加：虚拟段页式</vt:lpstr>
      <vt:lpstr>虚拟段页式地址变换</vt:lpstr>
      <vt:lpstr>虚拟段页式处理过程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lyj</dc:creator>
  <cp:lastModifiedBy>liyanjun77</cp:lastModifiedBy>
  <cp:revision>18</cp:revision>
  <dcterms:created xsi:type="dcterms:W3CDTF">2013-01-25T01:44:00Z</dcterms:created>
  <dcterms:modified xsi:type="dcterms:W3CDTF">2018-05-24T05:14:16Z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2052-10.1.0.7245</vt:lpwstr>
  </property>
</Properties>
</file>